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</p:sldMasterIdLst>
  <p:notesMasterIdLst>
    <p:notesMasterId r:id="rId19"/>
  </p:notesMasterIdLst>
  <p:sldIdLst>
    <p:sldId id="256" r:id="rId2"/>
    <p:sldId id="258" r:id="rId3"/>
    <p:sldId id="260" r:id="rId4"/>
    <p:sldId id="263" r:id="rId5"/>
    <p:sldId id="268" r:id="rId6"/>
    <p:sldId id="305" r:id="rId7"/>
    <p:sldId id="279" r:id="rId8"/>
    <p:sldId id="273" r:id="rId9"/>
    <p:sldId id="303" r:id="rId10"/>
    <p:sldId id="280" r:id="rId11"/>
    <p:sldId id="309" r:id="rId12"/>
    <p:sldId id="308" r:id="rId13"/>
    <p:sldId id="307" r:id="rId14"/>
    <p:sldId id="297" r:id="rId15"/>
    <p:sldId id="304" r:id="rId16"/>
    <p:sldId id="300" r:id="rId17"/>
    <p:sldId id="299" r:id="rId18"/>
  </p:sldIdLst>
  <p:sldSz cx="9144000" cy="5143500" type="screen16x9"/>
  <p:notesSz cx="99472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72" y="-468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bfoote\Dropbox\Documents%202015\Coalition\TPP%20Duties%20Collected%202014%20v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sz="1400" dirty="0" smtClean="0"/>
              <a:t>2015 Vietnam </a:t>
            </a:r>
            <a:endParaRPr lang="en-US" sz="1400" dirty="0"/>
          </a:p>
          <a:p>
            <a:pPr algn="l">
              <a:defRPr/>
            </a:pPr>
            <a:r>
              <a:rPr lang="en-US" sz="1400" dirty="0" smtClean="0"/>
              <a:t>Export</a:t>
            </a:r>
            <a:r>
              <a:rPr lang="en-US" sz="1400" baseline="0" dirty="0" smtClean="0"/>
              <a:t> Duties</a:t>
            </a:r>
            <a:endParaRPr lang="en-US" sz="1400" dirty="0"/>
          </a:p>
          <a:p>
            <a:pPr algn="l">
              <a:defRPr/>
            </a:pPr>
            <a:r>
              <a:rPr lang="en-US" sz="1400" dirty="0" smtClean="0"/>
              <a:t>Paid to</a:t>
            </a:r>
            <a:r>
              <a:rPr lang="en-US" sz="1400" baseline="0" dirty="0" smtClean="0"/>
              <a:t> </a:t>
            </a:r>
            <a:r>
              <a:rPr lang="en-US" sz="1400" baseline="0" dirty="0"/>
              <a:t>US</a:t>
            </a:r>
            <a:endParaRPr lang="en-US" sz="1400" dirty="0"/>
          </a:p>
        </c:rich>
      </c:tx>
      <c:layout>
        <c:manualLayout>
          <c:xMode val="edge"/>
          <c:yMode val="edge"/>
          <c:x val="4.6352593606958592E-2"/>
          <c:y val="6.467661691542335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738890966353903E-2"/>
          <c:y val="0.1953657019030659"/>
          <c:w val="0.98064572886425616"/>
          <c:h val="0.71109660399592911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6330927384077024"/>
                  <c:y val="-0.24525300616492746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</a:rPr>
                      <a:t>Apparel </a:t>
                    </a:r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69.3%</a:t>
                    </a:r>
                    <a:endParaRPr lang="en-US" sz="140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000%" sourceLinked="0"/>
              <c:spPr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337914357927504"/>
                  <c:y val="4.209119208936090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/>
                    </a:pPr>
                    <a:r>
                      <a:rPr lang="en-US" sz="1400" b="1" dirty="0"/>
                      <a:t>Footwear </a:t>
                    </a:r>
                    <a:r>
                      <a:rPr lang="en-US" sz="1400" b="1" dirty="0" smtClean="0"/>
                      <a:t>20.4% </a:t>
                    </a:r>
                    <a:endParaRPr lang="en-US" sz="1400" b="1" dirty="0"/>
                  </a:p>
                </c:rich>
              </c:tx>
              <c:numFmt formatCode="#,0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417954700106968E-3"/>
                  <c:y val="-4.3368125495941365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/>
                    </a:pPr>
                    <a:r>
                      <a:rPr lang="en-US" sz="1200" b="1" dirty="0"/>
                      <a:t>Travel </a:t>
                    </a:r>
                    <a:r>
                      <a:rPr lang="en-US" sz="1200" b="1" dirty="0" smtClean="0"/>
                      <a:t> goods 4.5%</a:t>
                    </a:r>
                    <a:endParaRPr lang="en-US" sz="1200" b="1" dirty="0"/>
                  </a:p>
                </c:rich>
              </c:tx>
              <c:numFmt formatCode="#,0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760547292699532E-2"/>
                  <c:y val="-3.038088262223041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/>
                    </a:pPr>
                    <a:r>
                      <a:rPr lang="en-US" sz="1200" b="1" dirty="0"/>
                      <a:t>Other </a:t>
                    </a:r>
                    <a:r>
                      <a:rPr lang="en-US" sz="1200" b="1" dirty="0" smtClean="0"/>
                      <a:t>5.8%</a:t>
                    </a:r>
                    <a:endParaRPr lang="en-US" sz="1200" b="1" dirty="0"/>
                  </a:p>
                </c:rich>
              </c:tx>
              <c:numFmt formatCode="#,0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000%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Sheet1!$C$19:$F$19</c:f>
              <c:strCache>
                <c:ptCount val="4"/>
                <c:pt idx="0">
                  <c:v>Apparel</c:v>
                </c:pt>
                <c:pt idx="1">
                  <c:v>Footwear</c:v>
                </c:pt>
                <c:pt idx="2">
                  <c:v>Travel Goods</c:v>
                </c:pt>
                <c:pt idx="3">
                  <c:v>All Other</c:v>
                </c:pt>
              </c:strCache>
            </c:strRef>
          </c:cat>
          <c:val>
            <c:numRef>
              <c:f>Sheet1!$C$22:$F$22</c:f>
              <c:numCache>
                <c:formatCode>0.0%</c:formatCode>
                <c:ptCount val="4"/>
                <c:pt idx="0">
                  <c:v>0.70541519131892838</c:v>
                </c:pt>
                <c:pt idx="1">
                  <c:v>0.18742356983784425</c:v>
                </c:pt>
                <c:pt idx="2">
                  <c:v>4.6163840843520411E-2</c:v>
                </c:pt>
                <c:pt idx="3">
                  <c:v>6.099739799970768E-2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5063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D95E1-40C9-434B-B240-081EF1BED0D4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5063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8B97C-4AE5-4932-AFA2-D0CACAA10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2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1775-E9D8-4769-9BA0-A56B69874F8C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 smtClean="0"/>
              <a:t>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191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404143"/>
                </a:solidFill>
                <a:latin typeface="Arial"/>
                <a:cs typeface="Arial"/>
              </a:rPr>
              <a:pPr marL="81915">
                <a:lnSpc>
                  <a:spcPct val="100000"/>
                </a:lnSpc>
              </a:pPr>
              <a:t>‹#›</a:t>
            </a:fld>
            <a:endParaRPr lang="en-US" sz="80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8528"/>
            <a:ext cx="9144000" cy="2149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8327-CF80-4897-8DAD-5680329189CA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 smtClean="0"/>
              <a:t>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191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404143"/>
                </a:solidFill>
                <a:latin typeface="Arial"/>
                <a:cs typeface="Arial"/>
              </a:rPr>
              <a:pPr marL="81915">
                <a:lnSpc>
                  <a:spcPct val="100000"/>
                </a:lnSpc>
              </a:pPr>
              <a:t>‹#›</a:t>
            </a:fld>
            <a:endParaRPr lang="en-US" sz="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D001-ADFB-421C-8614-63AC10559C75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 smtClean="0"/>
              <a:t>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191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404143"/>
                </a:solidFill>
                <a:latin typeface="Arial"/>
                <a:cs typeface="Arial"/>
              </a:rPr>
              <a:pPr marL="81915">
                <a:lnSpc>
                  <a:spcPct val="100000"/>
                </a:lnSpc>
              </a:pPr>
              <a:t>‹#›</a:t>
            </a:fld>
            <a:endParaRPr lang="en-US" sz="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04EF-4FCF-4822-9CAB-1DBB1C1C9FA3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 smtClean="0"/>
              <a:t>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191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404143"/>
                </a:solidFill>
                <a:latin typeface="Arial"/>
                <a:cs typeface="Arial"/>
              </a:rPr>
              <a:pPr marL="81915">
                <a:lnSpc>
                  <a:spcPct val="100000"/>
                </a:lnSpc>
              </a:pPr>
              <a:t>‹#›</a:t>
            </a:fld>
            <a:endParaRPr lang="en-US" sz="80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8528"/>
            <a:ext cx="9144000" cy="2149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598-F3E2-4990-861E-70E6DC835B83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 smtClean="0"/>
              <a:t>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191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404143"/>
                </a:solidFill>
                <a:latin typeface="Arial"/>
                <a:cs typeface="Arial"/>
              </a:rPr>
              <a:pPr marL="81915">
                <a:lnSpc>
                  <a:spcPct val="100000"/>
                </a:lnSpc>
              </a:pPr>
              <a:t>‹#›</a:t>
            </a:fld>
            <a:endParaRPr lang="en-US" sz="80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8528"/>
            <a:ext cx="9144000" cy="2149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9173-B23F-4B9F-A247-35128D36C165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 smtClean="0"/>
              <a:t>.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191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404143"/>
                </a:solidFill>
                <a:latin typeface="Arial"/>
                <a:cs typeface="Arial"/>
              </a:rPr>
              <a:pPr marL="81915">
                <a:lnSpc>
                  <a:spcPct val="100000"/>
                </a:lnSpc>
              </a:pPr>
              <a:t>‹#›</a:t>
            </a:fld>
            <a:endParaRPr lang="en-US" sz="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B538-5ADB-40C3-9CCD-FE4417646756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 smtClean="0"/>
              <a:t>.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191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404143"/>
                </a:solidFill>
                <a:latin typeface="Arial"/>
                <a:cs typeface="Arial"/>
              </a:rPr>
              <a:pPr marL="81915">
                <a:lnSpc>
                  <a:spcPct val="100000"/>
                </a:lnSpc>
              </a:pPr>
              <a:t>‹#›</a:t>
            </a:fld>
            <a:endParaRPr lang="en-US" sz="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AD54-0CCE-4690-A391-225E95A1E5AE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 smtClean="0"/>
              <a:t>.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191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404143"/>
                </a:solidFill>
                <a:latin typeface="Arial"/>
                <a:cs typeface="Arial"/>
              </a:rPr>
              <a:pPr marL="81915">
                <a:lnSpc>
                  <a:spcPct val="100000"/>
                </a:lnSpc>
              </a:pPr>
              <a:t>‹#›</a:t>
            </a:fld>
            <a:endParaRPr lang="en-US" sz="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682-7EE0-4C82-AFA4-256F51FCBF3E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 smtClean="0"/>
              <a:t>.</a:t>
            </a:r>
            <a:endParaRPr lang="en-US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191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404143"/>
                </a:solidFill>
                <a:latin typeface="Arial"/>
                <a:cs typeface="Arial"/>
              </a:rPr>
              <a:pPr marL="81915">
                <a:lnSpc>
                  <a:spcPct val="100000"/>
                </a:lnSpc>
              </a:pPr>
              <a:t>‹#›</a:t>
            </a:fld>
            <a:endParaRPr lang="en-US" sz="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C3ED-C6C1-4E93-946C-C3E9081E3766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 smtClean="0"/>
              <a:t>.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191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404143"/>
                </a:solidFill>
                <a:latin typeface="Arial"/>
                <a:cs typeface="Arial"/>
              </a:rPr>
              <a:pPr marL="81915">
                <a:lnSpc>
                  <a:spcPct val="100000"/>
                </a:lnSpc>
              </a:pPr>
              <a:t>‹#›</a:t>
            </a:fld>
            <a:endParaRPr lang="en-US" sz="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56E9-A917-41B9-AA6F-120880E6235D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 smtClean="0"/>
              <a:t>.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191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404143"/>
                </a:solidFill>
                <a:latin typeface="Arial"/>
                <a:cs typeface="Arial"/>
              </a:rPr>
              <a:pPr marL="81915">
                <a:lnSpc>
                  <a:spcPct val="100000"/>
                </a:lnSpc>
              </a:pPr>
              <a:t>‹#›</a:t>
            </a:fld>
            <a:endParaRPr lang="en-US" sz="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9289F-C413-4BDF-963D-F7C3E3B4335B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10" smtClean="0"/>
              <a:t>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8191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404143"/>
                </a:solidFill>
                <a:latin typeface="Arial"/>
                <a:cs typeface="Arial"/>
              </a:rPr>
              <a:pPr marL="81915">
                <a:lnSpc>
                  <a:spcPct val="100000"/>
                </a:lnSpc>
              </a:pPr>
              <a:t>‹#›</a:t>
            </a:fld>
            <a:endParaRPr lang="en-US" sz="80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8528"/>
            <a:ext cx="9144000" cy="214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iapacifictrade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819401" y="1714501"/>
            <a:ext cx="5158105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</a:pPr>
            <a:r>
              <a:rPr sz="3600" spc="-30" dirty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r>
              <a:rPr sz="3600" dirty="0">
                <a:solidFill>
                  <a:srgbClr val="404143"/>
                </a:solidFill>
                <a:latin typeface="Arial"/>
                <a:cs typeface="Arial"/>
              </a:rPr>
              <a:t>rans-Paci</a:t>
            </a:r>
            <a:r>
              <a:rPr sz="3600" spc="-15" dirty="0">
                <a:solidFill>
                  <a:srgbClr val="404143"/>
                </a:solidFill>
                <a:latin typeface="Arial"/>
                <a:cs typeface="Arial"/>
              </a:rPr>
              <a:t>f</a:t>
            </a:r>
            <a:r>
              <a:rPr sz="3600" dirty="0">
                <a:solidFill>
                  <a:srgbClr val="404143"/>
                </a:solidFill>
                <a:latin typeface="Arial"/>
                <a:cs typeface="Arial"/>
              </a:rPr>
              <a:t>ic</a:t>
            </a:r>
            <a:r>
              <a:rPr sz="36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404143"/>
                </a:solidFill>
                <a:latin typeface="Arial"/>
                <a:cs typeface="Arial"/>
              </a:rPr>
              <a:t>Pa</a:t>
            </a:r>
            <a:r>
              <a:rPr sz="3600" spc="-15" dirty="0">
                <a:solidFill>
                  <a:srgbClr val="404143"/>
                </a:solidFill>
                <a:latin typeface="Arial"/>
                <a:cs typeface="Arial"/>
              </a:rPr>
              <a:t>rt</a:t>
            </a:r>
            <a:r>
              <a:rPr sz="3600" dirty="0">
                <a:solidFill>
                  <a:srgbClr val="404143"/>
                </a:solidFill>
                <a:latin typeface="Arial"/>
                <a:cs typeface="Arial"/>
              </a:rPr>
              <a:t>nership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1000" y="2343150"/>
            <a:ext cx="3634104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855"/>
              </a:lnSpc>
            </a:pPr>
            <a:r>
              <a:rPr sz="2400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Overview</a:t>
            </a:r>
            <a:r>
              <a:rPr sz="2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Assessmen</a:t>
            </a:r>
            <a:r>
              <a:rPr sz="2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</a:t>
            </a:r>
            <a:endParaRPr sz="24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4267200" y="3181350"/>
            <a:ext cx="3634104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855"/>
              </a:lnSpc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March 2016</a:t>
            </a:r>
            <a:endParaRPr sz="24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 descr="BGS logoscale2grey-th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810000"/>
            <a:ext cx="2423509" cy="47357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191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404143"/>
                </a:solidFill>
                <a:latin typeface="Arial"/>
                <a:cs typeface="Arial"/>
              </a:rPr>
              <a:pPr marL="81915">
                <a:lnSpc>
                  <a:spcPct val="100000"/>
                </a:lnSpc>
              </a:pPr>
              <a:t>1</a:t>
            </a:fld>
            <a:endParaRPr lang="en-US" sz="800"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 smtClean="0"/>
              <a:t>.</a:t>
            </a:r>
            <a:endParaRPr lang="en-US" spc="-5" dirty="0"/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57604"/>
            <a:ext cx="86868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 smtClean="0"/>
              <a:t>T</a:t>
            </a:r>
            <a:r>
              <a:rPr sz="3600" b="1" dirty="0" smtClean="0"/>
              <a:t>e</a:t>
            </a:r>
            <a:r>
              <a:rPr sz="3600" b="1" spc="-20" dirty="0" smtClean="0"/>
              <a:t>x</a:t>
            </a:r>
            <a:r>
              <a:rPr sz="3600" b="1" spc="-15" dirty="0" smtClean="0"/>
              <a:t>t</a:t>
            </a:r>
            <a:r>
              <a:rPr sz="3600" b="1" dirty="0" smtClean="0"/>
              <a:t>iles</a:t>
            </a:r>
            <a:r>
              <a:rPr sz="3600" b="1" spc="-5" dirty="0" smtClean="0"/>
              <a:t> </a:t>
            </a:r>
            <a:r>
              <a:rPr sz="3600" b="1" dirty="0" smtClean="0"/>
              <a:t>Apparel</a:t>
            </a:r>
            <a:r>
              <a:rPr lang="en-US" sz="3600" b="1" dirty="0" smtClean="0"/>
              <a:t> </a:t>
            </a:r>
            <a:r>
              <a:rPr lang="en-US" sz="3200" b="1" dirty="0" smtClean="0"/>
              <a:t>- </a:t>
            </a:r>
            <a:r>
              <a:rPr lang="en-US" sz="2800" b="1" dirty="0" smtClean="0">
                <a:solidFill>
                  <a:srgbClr val="C00000"/>
                </a:solidFill>
              </a:rPr>
              <a:t>Vietnam’s largest export to US</a:t>
            </a:r>
            <a:endParaRPr sz="2800" b="1" dirty="0">
              <a:solidFill>
                <a:srgbClr val="C0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xfrm>
            <a:off x="3124200" y="4811851"/>
            <a:ext cx="2895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smtClean="0"/>
              <a:t>.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842629"/>
            <a:ext cx="21336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>
                <a:solidFill>
                  <a:srgbClr val="404143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10</a:t>
            </a:fld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7374" y="1143001"/>
            <a:ext cx="8328026" cy="570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1645" indent="-448945">
              <a:lnSpc>
                <a:spcPct val="100000"/>
              </a:lnSpc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Tariff reductions </a:t>
            </a:r>
            <a:endParaRPr sz="2000" dirty="0">
              <a:latin typeface="Arial"/>
              <a:cs typeface="Arial"/>
            </a:endParaRPr>
          </a:p>
          <a:p>
            <a:pPr marL="901700" marR="5080" indent="-444500">
              <a:lnSpc>
                <a:spcPct val="100000"/>
              </a:lnSpc>
              <a:spcBef>
                <a:spcPts val="580"/>
              </a:spcBef>
              <a:tabLst>
                <a:tab pos="906144" algn="l"/>
              </a:tabLst>
            </a:pPr>
            <a:r>
              <a:rPr sz="2000" spc="-790" dirty="0">
                <a:solidFill>
                  <a:srgbClr val="A50E29"/>
                </a:solidFill>
                <a:latin typeface="Wingdings"/>
                <a:cs typeface="Wingdings"/>
              </a:rPr>
              <a:t></a:t>
            </a:r>
            <a:r>
              <a:rPr sz="2000" spc="-790" dirty="0">
                <a:solidFill>
                  <a:srgbClr val="A50E29"/>
                </a:solidFill>
                <a:latin typeface="Times New Roman"/>
                <a:cs typeface="Times New Roman"/>
              </a:rPr>
              <a:t>		</a:t>
            </a:r>
            <a:r>
              <a:rPr lang="en-US" sz="2000" spc="-30" dirty="0" smtClean="0">
                <a:solidFill>
                  <a:srgbClr val="404143"/>
                </a:solidFill>
                <a:latin typeface="Arial"/>
                <a:cs typeface="Arial"/>
              </a:rPr>
              <a:t>60% of exports will be duty free to US on day one</a:t>
            </a:r>
            <a:endParaRPr sz="2000" dirty="0">
              <a:latin typeface="Arial"/>
              <a:cs typeface="Arial"/>
            </a:endParaRPr>
          </a:p>
          <a:p>
            <a:pPr marL="456565">
              <a:lnSpc>
                <a:spcPct val="100000"/>
              </a:lnSpc>
              <a:spcBef>
                <a:spcPts val="720"/>
              </a:spcBef>
              <a:tabLst>
                <a:tab pos="906144" algn="l"/>
              </a:tabLst>
            </a:pPr>
            <a:r>
              <a:rPr sz="2000" spc="-790" dirty="0">
                <a:solidFill>
                  <a:srgbClr val="A50E29"/>
                </a:solidFill>
                <a:latin typeface="Wingdings"/>
                <a:cs typeface="Wingdings"/>
              </a:rPr>
              <a:t></a:t>
            </a:r>
            <a:r>
              <a:rPr sz="2000" spc="-790" dirty="0">
                <a:solidFill>
                  <a:srgbClr val="A50E29"/>
                </a:solidFill>
                <a:latin typeface="Times New Roman"/>
                <a:cs typeface="Times New Roman"/>
              </a:rPr>
              <a:t>	</a:t>
            </a:r>
            <a:r>
              <a:rPr lang="en-US" sz="2000" spc="-5" dirty="0" smtClean="0">
                <a:solidFill>
                  <a:srgbClr val="404143"/>
                </a:solidFill>
                <a:latin typeface="Arial"/>
                <a:cs typeface="Arial"/>
              </a:rPr>
              <a:t>Others phase out over 12 years period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800"/>
              </a:lnSpc>
              <a:spcBef>
                <a:spcPts val="20"/>
              </a:spcBef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ts val="2200"/>
              </a:lnSpc>
            </a:pPr>
            <a:endParaRPr dirty="0">
              <a:latin typeface="Times New Roman"/>
              <a:cs typeface="Times New Roman"/>
            </a:endParaRPr>
          </a:p>
          <a:p>
            <a:pPr marL="461645" indent="-448945">
              <a:lnSpc>
                <a:spcPct val="100000"/>
              </a:lnSpc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Complex</a:t>
            </a:r>
            <a:r>
              <a:rPr sz="2000" spc="-5" dirty="0" smtClean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Rules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404143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143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rigin</a:t>
            </a:r>
            <a:endParaRPr sz="2000" dirty="0">
              <a:latin typeface="Arial"/>
              <a:cs typeface="Arial"/>
            </a:endParaRPr>
          </a:p>
          <a:p>
            <a:pPr marL="456565">
              <a:lnSpc>
                <a:spcPct val="100000"/>
              </a:lnSpc>
              <a:spcBef>
                <a:spcPts val="660"/>
              </a:spcBef>
              <a:tabLst>
                <a:tab pos="922019" algn="l"/>
              </a:tabLst>
            </a:pPr>
            <a:r>
              <a:rPr sz="2000" spc="-790" dirty="0" smtClean="0">
                <a:solidFill>
                  <a:srgbClr val="A50E29"/>
                </a:solidFill>
                <a:latin typeface="Wingdings"/>
                <a:cs typeface="Wingdings"/>
              </a:rPr>
              <a:t></a:t>
            </a:r>
            <a:r>
              <a:rPr sz="2000" spc="-790" dirty="0" smtClean="0">
                <a:solidFill>
                  <a:srgbClr val="A50E29"/>
                </a:solidFill>
                <a:latin typeface="Times New Roman"/>
                <a:cs typeface="Times New Roman"/>
              </a:rPr>
              <a:t>	</a:t>
            </a:r>
            <a:r>
              <a:rPr lang="en-US" sz="2000" spc="-10" dirty="0" smtClean="0">
                <a:solidFill>
                  <a:srgbClr val="404143"/>
                </a:solidFill>
                <a:latin typeface="Arial"/>
                <a:cs typeface="Arial"/>
              </a:rPr>
              <a:t>Triple transformation “yarn forward” required for </a:t>
            </a:r>
            <a:r>
              <a:rPr sz="2000" dirty="0" smtClean="0">
                <a:solidFill>
                  <a:srgbClr val="404143"/>
                </a:solidFill>
                <a:latin typeface="Arial"/>
                <a:cs typeface="Arial"/>
              </a:rPr>
              <a:t>pre</a:t>
            </a:r>
            <a:r>
              <a:rPr sz="2000" spc="-10" dirty="0" smtClean="0">
                <a:solidFill>
                  <a:srgbClr val="404143"/>
                </a:solidFill>
                <a:latin typeface="Arial"/>
                <a:cs typeface="Arial"/>
              </a:rPr>
              <a:t>f</a:t>
            </a:r>
            <a:r>
              <a:rPr sz="2000" dirty="0" smtClean="0">
                <a:solidFill>
                  <a:srgbClr val="404143"/>
                </a:solidFill>
                <a:latin typeface="Arial"/>
                <a:cs typeface="Arial"/>
              </a:rPr>
              <a:t>eren</a:t>
            </a:r>
            <a:r>
              <a:rPr sz="2000" spc="-10" dirty="0" smtClean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r>
              <a:rPr sz="2000" dirty="0" smtClean="0">
                <a:solidFill>
                  <a:srgbClr val="404143"/>
                </a:solidFill>
                <a:latin typeface="Arial"/>
                <a:cs typeface="Arial"/>
              </a:rPr>
              <a:t>ial</a:t>
            </a:r>
            <a:r>
              <a:rPr sz="2000" spc="-5" dirty="0" smtClean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r>
              <a:rPr sz="2000" dirty="0" smtClean="0">
                <a:solidFill>
                  <a:srgbClr val="404143"/>
                </a:solidFill>
                <a:latin typeface="Arial"/>
                <a:cs typeface="Arial"/>
              </a:rPr>
              <a:t>rea</a:t>
            </a:r>
            <a:r>
              <a:rPr sz="2000" spc="-10" dirty="0" smtClean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r>
              <a:rPr sz="2000" dirty="0" smtClean="0">
                <a:solidFill>
                  <a:srgbClr val="404143"/>
                </a:solidFill>
                <a:latin typeface="Arial"/>
                <a:cs typeface="Arial"/>
              </a:rPr>
              <a:t>men</a:t>
            </a:r>
            <a:r>
              <a:rPr sz="2000" spc="-10" dirty="0" smtClean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endParaRPr lang="en-US" sz="2000" spc="-10" dirty="0" smtClean="0">
              <a:solidFill>
                <a:srgbClr val="404143"/>
              </a:solidFill>
              <a:latin typeface="Arial"/>
              <a:cs typeface="Arial"/>
            </a:endParaRPr>
          </a:p>
          <a:p>
            <a:pPr marL="456565">
              <a:lnSpc>
                <a:spcPct val="100000"/>
              </a:lnSpc>
              <a:spcBef>
                <a:spcPts val="660"/>
              </a:spcBef>
              <a:tabLst>
                <a:tab pos="922019" algn="l"/>
              </a:tabLst>
            </a:pPr>
            <a:r>
              <a:rPr lang="en-US" sz="2000" spc="-790" dirty="0" smtClean="0">
                <a:solidFill>
                  <a:srgbClr val="A50E29"/>
                </a:solidFill>
                <a:latin typeface="Wingdings"/>
                <a:cs typeface="Wingdings"/>
              </a:rPr>
              <a:t></a:t>
            </a:r>
            <a:r>
              <a:rPr lang="en-US" sz="2000" spc="-790" dirty="0" smtClean="0">
                <a:solidFill>
                  <a:srgbClr val="A50E29"/>
                </a:solidFill>
                <a:latin typeface="Times New Roman"/>
                <a:cs typeface="Times New Roman"/>
              </a:rPr>
              <a:t>	</a:t>
            </a:r>
            <a:r>
              <a:rPr lang="en-US" sz="2000" spc="-10" dirty="0" smtClean="0">
                <a:solidFill>
                  <a:srgbClr val="404143"/>
                </a:solidFill>
                <a:latin typeface="Arial"/>
                <a:cs typeface="Arial"/>
              </a:rPr>
              <a:t>Investment needed - currently very little fabric in VN supply chain used in apparel heading for the US</a:t>
            </a:r>
            <a:endParaRPr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901700" marR="332740" indent="-444500">
              <a:lnSpc>
                <a:spcPct val="100000"/>
              </a:lnSpc>
              <a:spcBef>
                <a:spcPts val="660"/>
              </a:spcBef>
              <a:tabLst>
                <a:tab pos="906144" algn="l"/>
              </a:tabLst>
            </a:pPr>
            <a:r>
              <a:rPr sz="2000" spc="-790" dirty="0">
                <a:solidFill>
                  <a:srgbClr val="A50E29"/>
                </a:solidFill>
                <a:latin typeface="Wingdings"/>
                <a:cs typeface="Wingdings"/>
              </a:rPr>
              <a:t></a:t>
            </a:r>
            <a:r>
              <a:rPr sz="2000" spc="-790" dirty="0">
                <a:solidFill>
                  <a:srgbClr val="A50E29"/>
                </a:solidFill>
                <a:latin typeface="Times New Roman"/>
                <a:cs typeface="Times New Roman"/>
              </a:rPr>
              <a:t>		</a:t>
            </a:r>
            <a:r>
              <a:rPr sz="2000" spc="-790" dirty="0" smtClean="0">
                <a:solidFill>
                  <a:srgbClr val="404143"/>
                </a:solidFill>
                <a:latin typeface="Arial"/>
                <a:cs typeface="Arial"/>
              </a:rPr>
              <a:t>“</a:t>
            </a: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Careful monitoring and detailed record keeping required</a:t>
            </a:r>
          </a:p>
          <a:p>
            <a:pPr marL="901700" marR="332740" indent="-444500">
              <a:lnSpc>
                <a:spcPct val="100000"/>
              </a:lnSpc>
              <a:spcBef>
                <a:spcPts val="660"/>
              </a:spcBef>
              <a:tabLst>
                <a:tab pos="906144" algn="l"/>
              </a:tabLst>
            </a:pPr>
            <a:endParaRPr lang="en-US" sz="2000" dirty="0" smtClean="0">
              <a:solidFill>
                <a:srgbClr val="404143"/>
              </a:solidFill>
              <a:latin typeface="Arial"/>
              <a:cs typeface="Arial"/>
            </a:endParaRPr>
          </a:p>
          <a:p>
            <a:pPr marL="901700" marR="332740" indent="-444500">
              <a:lnSpc>
                <a:spcPct val="100000"/>
              </a:lnSpc>
              <a:spcBef>
                <a:spcPts val="660"/>
              </a:spcBef>
              <a:tabLst>
                <a:tab pos="906144" algn="l"/>
              </a:tabLst>
            </a:pPr>
            <a:endParaRPr lang="en-US" sz="2000" dirty="0" smtClean="0">
              <a:solidFill>
                <a:srgbClr val="404143"/>
              </a:solidFill>
              <a:latin typeface="Arial"/>
              <a:cs typeface="Arial"/>
            </a:endParaRPr>
          </a:p>
          <a:p>
            <a:pPr marL="901700" marR="332740" indent="-444500">
              <a:lnSpc>
                <a:spcPct val="100000"/>
              </a:lnSpc>
              <a:spcBef>
                <a:spcPts val="660"/>
              </a:spcBef>
              <a:tabLst>
                <a:tab pos="906144" algn="l"/>
              </a:tabLst>
            </a:pPr>
            <a:endParaRPr lang="en-US" sz="2000" dirty="0" smtClean="0">
              <a:solidFill>
                <a:srgbClr val="404143"/>
              </a:solidFill>
              <a:latin typeface="Arial"/>
              <a:cs typeface="Arial"/>
            </a:endParaRPr>
          </a:p>
          <a:p>
            <a:pPr marL="901700" marR="332740" indent="-444500">
              <a:lnSpc>
                <a:spcPct val="100000"/>
              </a:lnSpc>
              <a:spcBef>
                <a:spcPts val="660"/>
              </a:spcBef>
              <a:tabLst>
                <a:tab pos="906144" algn="l"/>
              </a:tabLst>
            </a:pPr>
            <a:endParaRPr lang="en-US" sz="2000" dirty="0" smtClean="0">
              <a:solidFill>
                <a:srgbClr val="404143"/>
              </a:solidFill>
              <a:latin typeface="Arial"/>
              <a:cs typeface="Arial"/>
            </a:endParaRPr>
          </a:p>
          <a:p>
            <a:pPr marL="901700" marR="332740" indent="-444500">
              <a:lnSpc>
                <a:spcPct val="100000"/>
              </a:lnSpc>
              <a:spcBef>
                <a:spcPts val="660"/>
              </a:spcBef>
              <a:tabLst>
                <a:tab pos="906144" algn="l"/>
              </a:tabLst>
            </a:pPr>
            <a:endParaRPr sz="2000" dirty="0">
              <a:solidFill>
                <a:srgbClr val="404143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8" b="198"/>
          <a:stretch>
            <a:fillRect/>
          </a:stretch>
        </p:blipFill>
        <p:spPr/>
      </p:pic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609600" y="285750"/>
            <a:ext cx="8229600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Footwear</a:t>
            </a:r>
            <a:r>
              <a:rPr lang="en-US" sz="3600" dirty="0" smtClean="0"/>
              <a:t> – </a:t>
            </a:r>
            <a:r>
              <a:rPr lang="en-US" sz="3200" b="1" dirty="0" smtClean="0">
                <a:solidFill>
                  <a:srgbClr val="C00000"/>
                </a:solidFill>
              </a:rPr>
              <a:t>tariffs agreement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028700"/>
            <a:ext cx="8458200" cy="362307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Char char="-"/>
              <a:defRPr/>
            </a:pPr>
            <a:r>
              <a:rPr lang="en-US" sz="2400" dirty="0" smtClean="0">
                <a:latin typeface="+mj-lt"/>
                <a:cs typeface="Arial" charset="0"/>
              </a:rPr>
              <a:t> Change </a:t>
            </a:r>
            <a:r>
              <a:rPr lang="en-US" sz="2400" dirty="0">
                <a:latin typeface="+mj-lt"/>
                <a:cs typeface="Arial" charset="0"/>
              </a:rPr>
              <a:t>of Chapter (CC);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" charset="0"/>
              </a:rPr>
              <a:t>or</a:t>
            </a:r>
          </a:p>
          <a:p>
            <a:pPr marL="0" indent="0" eaLnBrk="1" hangingPunct="1">
              <a:buFontTx/>
              <a:buChar char="-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Change of Tariff Heading (CTH)  + RVC (Regional Value </a:t>
            </a:r>
            <a:r>
              <a:rPr lang="en-US" sz="2400" dirty="0" smtClean="0">
                <a:latin typeface="+mj-lt"/>
                <a:cs typeface="Arial" charset="0"/>
              </a:rPr>
              <a:t>Content)</a:t>
            </a:r>
            <a:endParaRPr lang="en-US" sz="2400" b="1" dirty="0" smtClean="0">
              <a:solidFill>
                <a:srgbClr val="FF0000"/>
              </a:solidFill>
              <a:latin typeface="+mj-lt"/>
              <a:cs typeface="Arial" charset="0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sz="2400" dirty="0" smtClean="0">
              <a:latin typeface="+mj-lt"/>
              <a:cs typeface="Arial" charset="0"/>
            </a:endParaRPr>
          </a:p>
          <a:p>
            <a:pPr marL="0" indent="0" eaLnBrk="1" hangingPunct="1">
              <a:buFont typeface="Arial" charset="0"/>
              <a:buChar char="•"/>
              <a:defRPr/>
            </a:pPr>
            <a:r>
              <a:rPr lang="en-US" sz="2400" dirty="0" smtClean="0">
                <a:latin typeface="+mj-lt"/>
                <a:cs typeface="Arial" charset="0"/>
              </a:rPr>
              <a:t> Uppers </a:t>
            </a:r>
            <a:r>
              <a:rPr lang="en-US" sz="2400" dirty="0">
                <a:latin typeface="+mj-lt"/>
                <a:cs typeface="Arial" charset="0"/>
              </a:rPr>
              <a:t>and parts </a:t>
            </a:r>
            <a:r>
              <a:rPr lang="en-US" sz="2400" dirty="0" smtClean="0">
                <a:latin typeface="+mj-lt"/>
                <a:cs typeface="Arial" charset="0"/>
              </a:rPr>
              <a:t>of uppers </a:t>
            </a:r>
            <a:r>
              <a:rPr lang="en-US" sz="2400" dirty="0">
                <a:latin typeface="+mj-lt"/>
                <a:cs typeface="Arial" charset="0"/>
              </a:rPr>
              <a:t>(classified in HS 6406.10), </a:t>
            </a:r>
            <a:r>
              <a:rPr lang="en-US" sz="2400" dirty="0" smtClean="0">
                <a:latin typeface="+mj-lt"/>
                <a:cs typeface="Arial" charset="0"/>
              </a:rPr>
              <a:t>completed </a:t>
            </a:r>
            <a:r>
              <a:rPr lang="en-US" sz="2400" dirty="0">
                <a:latin typeface="+mj-lt"/>
                <a:cs typeface="Arial" charset="0"/>
              </a:rPr>
              <a:t>uppers of HS 6406.90: production in Vietnam or imported from TPP countries, together with the ratio to meet </a:t>
            </a:r>
            <a:r>
              <a:rPr lang="en-US" sz="2400" dirty="0" smtClean="0"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RVC 45 % under the </a:t>
            </a:r>
            <a:r>
              <a:rPr lang="en-US" sz="2400" dirty="0" smtClean="0">
                <a:latin typeface="+mj-lt"/>
                <a:cs typeface="Arial" charset="0"/>
              </a:rPr>
              <a:t>build-up </a:t>
            </a:r>
            <a:r>
              <a:rPr lang="en-US" sz="2400" dirty="0">
                <a:latin typeface="+mj-lt"/>
                <a:cs typeface="Arial" charset="0"/>
              </a:rPr>
              <a:t>method or 55% under </a:t>
            </a:r>
            <a:r>
              <a:rPr lang="en-US" sz="2400" dirty="0" smtClean="0">
                <a:latin typeface="+mj-lt"/>
                <a:cs typeface="Arial" charset="0"/>
              </a:rPr>
              <a:t>build-down method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latin typeface="+mj-lt"/>
              <a:cs typeface="Arial" charset="0"/>
            </a:endParaRPr>
          </a:p>
          <a:p>
            <a:pPr marL="0" indent="0" eaLnBrk="1" hangingPunct="1">
              <a:buFont typeface="Arial" charset="0"/>
              <a:buChar char="•"/>
              <a:defRPr/>
            </a:pPr>
            <a:r>
              <a:rPr lang="en-US" sz="2400" dirty="0" smtClean="0">
                <a:latin typeface="+mj-lt"/>
                <a:cs typeface="Arial" charset="0"/>
              </a:rPr>
              <a:t>RVC </a:t>
            </a:r>
            <a:r>
              <a:rPr lang="en-US" sz="2400" dirty="0">
                <a:latin typeface="+mj-lt"/>
                <a:cs typeface="Arial" charset="0"/>
              </a:rPr>
              <a:t>will be </a:t>
            </a:r>
            <a:r>
              <a:rPr lang="en-US" sz="2400" dirty="0" smtClean="0">
                <a:latin typeface="+mj-lt"/>
                <a:cs typeface="Arial" charset="0"/>
              </a:rPr>
              <a:t>limited </a:t>
            </a:r>
            <a:r>
              <a:rPr lang="en-US" sz="2400" dirty="0">
                <a:latin typeface="+mj-lt"/>
                <a:cs typeface="Arial" charset="0"/>
              </a:rPr>
              <a:t>on the </a:t>
            </a:r>
            <a:r>
              <a:rPr lang="en-US" sz="2400" dirty="0" smtClean="0">
                <a:latin typeface="+mj-lt"/>
                <a:cs typeface="Arial" charset="0"/>
              </a:rPr>
              <a:t>using </a:t>
            </a:r>
            <a:r>
              <a:rPr lang="en-US" sz="2400" dirty="0">
                <a:latin typeface="+mj-lt"/>
                <a:cs typeface="Arial" charset="0"/>
              </a:rPr>
              <a:t>of materials such as leather, fabric which are imported from non- TPP </a:t>
            </a:r>
            <a:r>
              <a:rPr lang="en-US" sz="2400" dirty="0" smtClean="0">
                <a:latin typeface="+mj-lt"/>
                <a:cs typeface="Arial" charset="0"/>
              </a:rPr>
              <a:t>territories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sz="2400" dirty="0" smtClean="0">
              <a:latin typeface="+mj-lt"/>
              <a:cs typeface="Arial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09600" y="228600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</a:rPr>
              <a:t> </a:t>
            </a:r>
            <a:r>
              <a:rPr lang="en-US" sz="3600" b="1" dirty="0" smtClean="0">
                <a:latin typeface="+mj-lt"/>
              </a:rPr>
              <a:t>Footwear -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Rules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of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Origin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42042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600" b="1" spc="-25" dirty="0" smtClean="0"/>
              <a:t>Retail </a:t>
            </a:r>
            <a:r>
              <a:rPr lang="en-US" b="1" spc="-25" dirty="0" smtClean="0"/>
              <a:t>- </a:t>
            </a:r>
            <a:r>
              <a:rPr lang="en-US" sz="2800" b="1" dirty="0" smtClean="0">
                <a:solidFill>
                  <a:srgbClr val="C00000"/>
                </a:solidFill>
              </a:rPr>
              <a:t>One of Vietnam’s largest growth areas</a:t>
            </a:r>
            <a:endParaRPr sz="2800" b="1" dirty="0">
              <a:solidFill>
                <a:srgbClr val="C0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xfrm>
            <a:off x="3124200" y="4811851"/>
            <a:ext cx="2895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smtClean="0"/>
              <a:t>.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842629"/>
            <a:ext cx="21336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>
                <a:solidFill>
                  <a:srgbClr val="404143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13</a:t>
            </a:fld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895350"/>
            <a:ext cx="8534400" cy="5765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1645" indent="-448945">
              <a:lnSpc>
                <a:spcPct val="100000"/>
              </a:lnSpc>
              <a:buClr>
                <a:srgbClr val="A50E29"/>
              </a:buClr>
              <a:tabLst>
                <a:tab pos="462280" algn="l"/>
              </a:tabLst>
            </a:pPr>
            <a:r>
              <a:rPr lang="en-US" dirty="0" smtClean="0">
                <a:solidFill>
                  <a:srgbClr val="404143"/>
                </a:solidFill>
                <a:latin typeface="Arial"/>
                <a:cs typeface="Arial"/>
              </a:rPr>
              <a:t>Tariff reductions mean:</a:t>
            </a:r>
            <a:endParaRPr dirty="0">
              <a:latin typeface="Arial"/>
              <a:cs typeface="Arial"/>
            </a:endParaRPr>
          </a:p>
          <a:p>
            <a:pPr marL="901700" marR="5080" indent="-444500">
              <a:lnSpc>
                <a:spcPct val="100000"/>
              </a:lnSpc>
              <a:spcBef>
                <a:spcPts val="580"/>
              </a:spcBef>
              <a:tabLst>
                <a:tab pos="906144" algn="l"/>
              </a:tabLst>
            </a:pPr>
            <a:r>
              <a:rPr spc="-790" dirty="0">
                <a:solidFill>
                  <a:srgbClr val="A50E29"/>
                </a:solidFill>
                <a:latin typeface="Wingdings"/>
                <a:cs typeface="Wingdings"/>
              </a:rPr>
              <a:t></a:t>
            </a:r>
            <a:r>
              <a:rPr spc="-790" dirty="0">
                <a:solidFill>
                  <a:srgbClr val="A50E29"/>
                </a:solidFill>
                <a:latin typeface="Times New Roman"/>
                <a:cs typeface="Times New Roman"/>
              </a:rPr>
              <a:t>		</a:t>
            </a:r>
            <a:r>
              <a:rPr lang="en-US" spc="-30" dirty="0" smtClean="0">
                <a:solidFill>
                  <a:srgbClr val="404143"/>
                </a:solidFill>
                <a:latin typeface="Arial"/>
                <a:cs typeface="Arial"/>
              </a:rPr>
              <a:t>Some imports will come in at lower prices </a:t>
            </a:r>
          </a:p>
          <a:p>
            <a:pPr marL="456565">
              <a:lnSpc>
                <a:spcPct val="100000"/>
              </a:lnSpc>
              <a:spcBef>
                <a:spcPts val="720"/>
              </a:spcBef>
              <a:tabLst>
                <a:tab pos="906144" algn="l"/>
              </a:tabLst>
            </a:pPr>
            <a:r>
              <a:rPr spc="-790" dirty="0" smtClean="0">
                <a:solidFill>
                  <a:srgbClr val="A50E29"/>
                </a:solidFill>
                <a:latin typeface="Wingdings"/>
                <a:cs typeface="Wingdings"/>
              </a:rPr>
              <a:t></a:t>
            </a:r>
            <a:r>
              <a:rPr spc="-790" dirty="0">
                <a:solidFill>
                  <a:srgbClr val="A50E29"/>
                </a:solidFill>
                <a:latin typeface="Times New Roman"/>
                <a:cs typeface="Times New Roman"/>
              </a:rPr>
              <a:t>	</a:t>
            </a:r>
            <a:r>
              <a:rPr lang="en-US" spc="-5" dirty="0" smtClean="0">
                <a:solidFill>
                  <a:srgbClr val="404143"/>
                </a:solidFill>
                <a:latin typeface="Arial"/>
                <a:cs typeface="Arial"/>
              </a:rPr>
              <a:t>Some new imports will now be price competitive</a:t>
            </a:r>
            <a:endParaRPr dirty="0">
              <a:latin typeface="Arial"/>
              <a:cs typeface="Arial"/>
            </a:endParaRPr>
          </a:p>
          <a:p>
            <a:pPr>
              <a:lnSpc>
                <a:spcPts val="1800"/>
              </a:lnSpc>
              <a:spcBef>
                <a:spcPts val="2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461645" indent="-448945">
              <a:lnSpc>
                <a:spcPct val="100000"/>
              </a:lnSpc>
              <a:buClr>
                <a:srgbClr val="A50E29"/>
              </a:buClr>
              <a:tabLst>
                <a:tab pos="462280" algn="l"/>
              </a:tabLst>
            </a:pPr>
            <a:r>
              <a:rPr lang="en-US" dirty="0" smtClean="0">
                <a:solidFill>
                  <a:srgbClr val="404143"/>
                </a:solidFill>
                <a:latin typeface="Arial"/>
                <a:cs typeface="Arial"/>
              </a:rPr>
              <a:t>New rules will mean:</a:t>
            </a:r>
            <a:endParaRPr dirty="0">
              <a:latin typeface="Arial"/>
              <a:cs typeface="Arial"/>
            </a:endParaRPr>
          </a:p>
          <a:p>
            <a:pPr marL="456565">
              <a:lnSpc>
                <a:spcPct val="100000"/>
              </a:lnSpc>
              <a:spcBef>
                <a:spcPts val="660"/>
              </a:spcBef>
              <a:tabLst>
                <a:tab pos="922019" algn="l"/>
              </a:tabLst>
            </a:pPr>
            <a:r>
              <a:rPr spc="-790" dirty="0" smtClean="0">
                <a:solidFill>
                  <a:srgbClr val="A50E29"/>
                </a:solidFill>
                <a:latin typeface="Wingdings"/>
                <a:cs typeface="Wingdings"/>
              </a:rPr>
              <a:t></a:t>
            </a:r>
            <a:r>
              <a:rPr spc="-790" dirty="0" smtClean="0">
                <a:solidFill>
                  <a:srgbClr val="A50E29"/>
                </a:solidFill>
                <a:latin typeface="Times New Roman"/>
                <a:cs typeface="Times New Roman"/>
              </a:rPr>
              <a:t>	</a:t>
            </a:r>
            <a:r>
              <a:rPr lang="en-US" spc="-10" dirty="0" smtClean="0">
                <a:solidFill>
                  <a:srgbClr val="404143"/>
                </a:solidFill>
                <a:latin typeface="Arial"/>
                <a:cs typeface="Arial"/>
              </a:rPr>
              <a:t>Selling pirated products will be a bigger no-no</a:t>
            </a:r>
          </a:p>
          <a:p>
            <a:pPr marL="901700" marR="5080" indent="-444500">
              <a:lnSpc>
                <a:spcPct val="100000"/>
              </a:lnSpc>
              <a:spcBef>
                <a:spcPts val="580"/>
              </a:spcBef>
              <a:tabLst>
                <a:tab pos="906144" algn="l"/>
              </a:tabLst>
            </a:pPr>
            <a:r>
              <a:rPr spc="-790" dirty="0" smtClean="0">
                <a:solidFill>
                  <a:srgbClr val="A50E29"/>
                </a:solidFill>
                <a:latin typeface="Wingdings"/>
                <a:cs typeface="Wingdings"/>
              </a:rPr>
              <a:t></a:t>
            </a:r>
            <a:r>
              <a:rPr spc="-790" dirty="0">
                <a:solidFill>
                  <a:srgbClr val="A50E29"/>
                </a:solidFill>
                <a:latin typeface="Times New Roman"/>
                <a:cs typeface="Times New Roman"/>
              </a:rPr>
              <a:t>		</a:t>
            </a:r>
            <a:r>
              <a:rPr spc="-790" dirty="0" smtClean="0">
                <a:solidFill>
                  <a:srgbClr val="404143"/>
                </a:solidFill>
                <a:latin typeface="Arial"/>
                <a:cs typeface="Arial"/>
              </a:rPr>
              <a:t>“</a:t>
            </a:r>
            <a:r>
              <a:rPr lang="en-US" dirty="0" smtClean="0">
                <a:solidFill>
                  <a:srgbClr val="404143"/>
                </a:solidFill>
                <a:latin typeface="Arial"/>
                <a:cs typeface="Arial"/>
              </a:rPr>
              <a:t>Selling gray market or illegal imports could be judged as unfair competition by foreign retailers</a:t>
            </a:r>
          </a:p>
          <a:p>
            <a:pPr marL="901700" marR="5080" indent="-444500">
              <a:lnSpc>
                <a:spcPct val="100000"/>
              </a:lnSpc>
              <a:spcBef>
                <a:spcPts val="580"/>
              </a:spcBef>
              <a:tabLst>
                <a:tab pos="906144" algn="l"/>
              </a:tabLst>
            </a:pPr>
            <a:r>
              <a:rPr lang="en-US" spc="-790" dirty="0" smtClean="0">
                <a:solidFill>
                  <a:srgbClr val="A50E29"/>
                </a:solidFill>
                <a:latin typeface="Wingdings"/>
                <a:cs typeface="Wingdings"/>
              </a:rPr>
              <a:t></a:t>
            </a:r>
            <a:r>
              <a:rPr lang="en-US" spc="-790" dirty="0" smtClean="0">
                <a:solidFill>
                  <a:srgbClr val="A50E29"/>
                </a:solidFill>
                <a:latin typeface="Times New Roman"/>
                <a:cs typeface="Times New Roman"/>
              </a:rPr>
              <a:t>	 </a:t>
            </a:r>
            <a:r>
              <a:rPr lang="en-US" spc="-30" dirty="0" smtClean="0">
                <a:solidFill>
                  <a:srgbClr val="404143"/>
                </a:solidFill>
                <a:latin typeface="Arial"/>
                <a:cs typeface="Arial"/>
              </a:rPr>
              <a:t>Economic needs test will be gone in five years </a:t>
            </a:r>
          </a:p>
          <a:p>
            <a:pPr marL="901700" marR="5080" indent="-444500">
              <a:lnSpc>
                <a:spcPct val="100000"/>
              </a:lnSpc>
              <a:spcBef>
                <a:spcPts val="580"/>
              </a:spcBef>
              <a:tabLst>
                <a:tab pos="906144" algn="l"/>
              </a:tabLst>
            </a:pPr>
            <a:r>
              <a:rPr lang="en-US" spc="-790" dirty="0" smtClean="0">
                <a:solidFill>
                  <a:srgbClr val="A50E29"/>
                </a:solidFill>
                <a:latin typeface="Wingdings"/>
                <a:cs typeface="Wingdings"/>
              </a:rPr>
              <a:t></a:t>
            </a:r>
            <a:r>
              <a:rPr lang="en-US" spc="-790" dirty="0" smtClean="0">
                <a:solidFill>
                  <a:srgbClr val="A50E29"/>
                </a:solidFill>
                <a:latin typeface="Times New Roman"/>
                <a:cs typeface="Times New Roman"/>
              </a:rPr>
              <a:t>	</a:t>
            </a:r>
            <a:r>
              <a:rPr lang="en-US" spc="-5" dirty="0" smtClean="0">
                <a:solidFill>
                  <a:srgbClr val="404143"/>
                </a:solidFill>
                <a:latin typeface="Arial"/>
                <a:cs typeface="Arial"/>
              </a:rPr>
              <a:t>Distribution rights will be expanded for foreign companies</a:t>
            </a:r>
            <a:r>
              <a:rPr lang="en-US" spc="-30" dirty="0" smtClean="0">
                <a:solidFill>
                  <a:srgbClr val="404143"/>
                </a:solidFill>
                <a:latin typeface="Arial"/>
                <a:cs typeface="Arial"/>
              </a:rPr>
              <a:t> </a:t>
            </a:r>
          </a:p>
          <a:p>
            <a:pPr marL="901700" marR="5080" indent="-444500">
              <a:lnSpc>
                <a:spcPct val="100000"/>
              </a:lnSpc>
              <a:spcBef>
                <a:spcPts val="580"/>
              </a:spcBef>
              <a:tabLst>
                <a:tab pos="906144" algn="l"/>
              </a:tabLst>
            </a:pPr>
            <a:r>
              <a:rPr lang="en-US" spc="-790" dirty="0" smtClean="0">
                <a:solidFill>
                  <a:srgbClr val="A50E29"/>
                </a:solidFill>
                <a:latin typeface="Wingdings"/>
                <a:cs typeface="Wingdings"/>
              </a:rPr>
              <a:t></a:t>
            </a:r>
            <a:r>
              <a:rPr lang="en-US" spc="-790" dirty="0" smtClean="0">
                <a:solidFill>
                  <a:srgbClr val="A50E29"/>
                </a:solidFill>
                <a:latin typeface="Times New Roman"/>
                <a:cs typeface="Times New Roman"/>
              </a:rPr>
              <a:t>	</a:t>
            </a:r>
            <a:r>
              <a:rPr lang="en-US" spc="-5" dirty="0" smtClean="0">
                <a:solidFill>
                  <a:srgbClr val="404143"/>
                </a:solidFill>
                <a:latin typeface="Arial"/>
                <a:cs typeface="Arial"/>
              </a:rPr>
              <a:t>E-commerce will be more available</a:t>
            </a:r>
            <a:endParaRPr lang="en-US" spc="-30" dirty="0" smtClean="0">
              <a:solidFill>
                <a:srgbClr val="404143"/>
              </a:solidFill>
              <a:latin typeface="Arial"/>
              <a:cs typeface="Arial"/>
            </a:endParaRPr>
          </a:p>
          <a:p>
            <a:pPr marL="456565">
              <a:lnSpc>
                <a:spcPct val="100000"/>
              </a:lnSpc>
              <a:spcBef>
                <a:spcPts val="720"/>
              </a:spcBef>
              <a:tabLst>
                <a:tab pos="906144" algn="l"/>
              </a:tabLst>
            </a:pPr>
            <a:r>
              <a:rPr lang="en-US" spc="-790" dirty="0" smtClean="0">
                <a:solidFill>
                  <a:srgbClr val="A50E29"/>
                </a:solidFill>
                <a:latin typeface="Wingdings"/>
                <a:cs typeface="Wingdings"/>
              </a:rPr>
              <a:t></a:t>
            </a:r>
            <a:r>
              <a:rPr lang="en-US" spc="-790" dirty="0" smtClean="0">
                <a:solidFill>
                  <a:srgbClr val="A50E29"/>
                </a:solidFill>
                <a:latin typeface="Times New Roman"/>
                <a:cs typeface="Times New Roman"/>
              </a:rPr>
              <a:t>	</a:t>
            </a:r>
            <a:r>
              <a:rPr lang="en-US" spc="-5" dirty="0" smtClean="0">
                <a:solidFill>
                  <a:srgbClr val="404143"/>
                </a:solidFill>
                <a:latin typeface="Arial"/>
                <a:cs typeface="Arial"/>
              </a:rPr>
              <a:t>Customs procedures will be further enhanced + harmonized</a:t>
            </a:r>
            <a:endParaRPr lang="en-US" dirty="0" smtClean="0">
              <a:latin typeface="Arial"/>
              <a:cs typeface="Arial"/>
            </a:endParaRPr>
          </a:p>
          <a:p>
            <a:pPr marL="456565">
              <a:lnSpc>
                <a:spcPct val="100000"/>
              </a:lnSpc>
              <a:spcBef>
                <a:spcPts val="720"/>
              </a:spcBef>
              <a:tabLst>
                <a:tab pos="906144" algn="l"/>
              </a:tabLst>
            </a:pPr>
            <a:endParaRPr lang="en-US" dirty="0" smtClean="0">
              <a:latin typeface="Arial"/>
              <a:cs typeface="Arial"/>
            </a:endParaRPr>
          </a:p>
          <a:p>
            <a:pPr marL="456565">
              <a:lnSpc>
                <a:spcPct val="100000"/>
              </a:lnSpc>
              <a:spcBef>
                <a:spcPts val="720"/>
              </a:spcBef>
              <a:tabLst>
                <a:tab pos="906144" algn="l"/>
              </a:tabLst>
            </a:pPr>
            <a:endParaRPr lang="en-US" spc="-5" dirty="0" smtClean="0">
              <a:solidFill>
                <a:srgbClr val="404143"/>
              </a:solidFill>
              <a:latin typeface="Arial"/>
              <a:cs typeface="Arial"/>
            </a:endParaRPr>
          </a:p>
          <a:p>
            <a:pPr marL="456565">
              <a:lnSpc>
                <a:spcPct val="100000"/>
              </a:lnSpc>
              <a:spcBef>
                <a:spcPts val="720"/>
              </a:spcBef>
              <a:tabLst>
                <a:tab pos="906144" algn="l"/>
              </a:tabLst>
            </a:pPr>
            <a:endParaRPr lang="en-US" spc="-5" dirty="0" smtClean="0">
              <a:solidFill>
                <a:srgbClr val="404143"/>
              </a:solidFill>
              <a:latin typeface="Arial"/>
              <a:cs typeface="Arial"/>
            </a:endParaRPr>
          </a:p>
          <a:p>
            <a:pPr marL="456565">
              <a:lnSpc>
                <a:spcPct val="100000"/>
              </a:lnSpc>
              <a:spcBef>
                <a:spcPts val="720"/>
              </a:spcBef>
              <a:tabLst>
                <a:tab pos="906144" algn="l"/>
              </a:tabLst>
            </a:pPr>
            <a:r>
              <a:rPr lang="en-US" spc="-5" dirty="0" smtClean="0">
                <a:solidFill>
                  <a:srgbClr val="404143"/>
                </a:solidFill>
                <a:latin typeface="Arial"/>
                <a:cs typeface="Arial"/>
              </a:rPr>
              <a:t> </a:t>
            </a:r>
          </a:p>
          <a:p>
            <a:pPr marL="456565">
              <a:lnSpc>
                <a:spcPct val="100000"/>
              </a:lnSpc>
              <a:spcBef>
                <a:spcPts val="720"/>
              </a:spcBef>
              <a:tabLst>
                <a:tab pos="906144" algn="l"/>
              </a:tabLst>
            </a:pPr>
            <a:endParaRPr lang="en-US" dirty="0" smtClean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900" y="171451"/>
            <a:ext cx="73279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3600" b="1" dirty="0" smtClean="0">
                <a:cs typeface="Arial"/>
              </a:rPr>
              <a:t>TPP Timing - </a:t>
            </a:r>
            <a:r>
              <a:rPr lang="en-US" sz="3600" b="1" dirty="0" smtClean="0">
                <a:solidFill>
                  <a:srgbClr val="C00000"/>
                </a:solidFill>
                <a:cs typeface="Arial"/>
              </a:rPr>
              <a:t>Next Steps </a:t>
            </a:r>
            <a:endParaRPr sz="3600" b="1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xfrm>
            <a:off x="3124200" y="4811851"/>
            <a:ext cx="2895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smtClean="0"/>
              <a:t>.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842629"/>
            <a:ext cx="21336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>
                <a:solidFill>
                  <a:srgbClr val="404143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14</a:t>
            </a:fld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919267"/>
            <a:ext cx="8686800" cy="4347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-20" dirty="0" smtClean="0">
                <a:solidFill>
                  <a:srgbClr val="C00000"/>
                </a:solidFill>
                <a:latin typeface="Arial"/>
                <a:cs typeface="Arial"/>
              </a:rPr>
              <a:t>TPP</a:t>
            </a:r>
            <a:r>
              <a:rPr lang="en-US" sz="1400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C00000"/>
                </a:solidFill>
                <a:latin typeface="Arial"/>
                <a:cs typeface="Arial"/>
              </a:rPr>
              <a:t>getting ready for ratification</a:t>
            </a:r>
            <a:r>
              <a:rPr lang="en-US" sz="1400" spc="-10" dirty="0" smtClean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endParaRPr lang="en-US" sz="14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1400" dirty="0" smtClean="0">
                <a:solidFill>
                  <a:srgbClr val="404143"/>
                </a:solidFill>
                <a:latin typeface="Arial"/>
                <a:cs typeface="Arial"/>
              </a:rPr>
              <a:t>   Ministers reached agreement Oct 5, 2015 in Atlanta, after 6 years of negotiations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1400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404143"/>
                </a:solidFill>
                <a:latin typeface="Arial"/>
                <a:cs typeface="Arial"/>
              </a:rPr>
              <a:t>  Ministers signed Feb 4, 2016 in Auckland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1400" dirty="0" smtClean="0">
                <a:solidFill>
                  <a:srgbClr val="404143"/>
                </a:solidFill>
                <a:latin typeface="Arial"/>
                <a:cs typeface="Arial"/>
              </a:rPr>
              <a:t>   Certified copies received March 1, 2016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  <a:buClr>
                <a:srgbClr val="A50E29"/>
              </a:buClr>
              <a:tabLst>
                <a:tab pos="462280" algn="l"/>
              </a:tabLst>
            </a:pPr>
            <a:endParaRPr lang="en-US" sz="1400" dirty="0" smtClean="0">
              <a:solidFill>
                <a:srgbClr val="404143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  <a:buClr>
                <a:srgbClr val="A50E29"/>
              </a:buClr>
              <a:tabLst>
                <a:tab pos="462280" algn="l"/>
              </a:tabLst>
            </a:pPr>
            <a:r>
              <a:rPr lang="en-US" sz="1400" dirty="0" smtClean="0">
                <a:solidFill>
                  <a:srgbClr val="C00000"/>
                </a:solidFill>
                <a:latin typeface="Arial"/>
                <a:cs typeface="Arial"/>
              </a:rPr>
              <a:t>Parliamentary procedures: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1400" dirty="0" smtClean="0">
                <a:solidFill>
                  <a:srgbClr val="404143"/>
                </a:solidFill>
                <a:latin typeface="Arial"/>
                <a:cs typeface="Arial"/>
              </a:rPr>
              <a:t>  All countries must then follow their treaty ratification procedures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1400" dirty="0" smtClean="0">
                <a:solidFill>
                  <a:srgbClr val="404143"/>
                </a:solidFill>
                <a:latin typeface="Arial"/>
                <a:cs typeface="Arial"/>
              </a:rPr>
              <a:t>  Each country must modify its laws and regulations and be in full compliance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1400" dirty="0" smtClean="0">
                <a:solidFill>
                  <a:srgbClr val="404143"/>
                </a:solidFill>
                <a:latin typeface="Arial"/>
                <a:cs typeface="Arial"/>
              </a:rPr>
              <a:t>  US Congress vote hopefully 2016 for on both treaty and implementing bill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1400" dirty="0" smtClean="0">
                <a:solidFill>
                  <a:srgbClr val="404143"/>
                </a:solidFill>
                <a:latin typeface="Arial"/>
                <a:cs typeface="Arial"/>
              </a:rPr>
              <a:t>  Vietnam in fall 2016, ratification, legal work completed end 2017</a:t>
            </a:r>
            <a:endParaRPr lang="en-US" sz="1400" dirty="0">
              <a:solidFill>
                <a:srgbClr val="404143"/>
              </a:solidFill>
              <a:latin typeface="Arial"/>
              <a:cs typeface="Arial"/>
            </a:endParaRPr>
          </a:p>
          <a:p>
            <a:pPr marL="469900" lvl="1">
              <a:spcBef>
                <a:spcPts val="340"/>
              </a:spcBef>
              <a:buClr>
                <a:srgbClr val="A50E29"/>
              </a:buClr>
              <a:tabLst>
                <a:tab pos="462280" algn="l"/>
              </a:tabLst>
            </a:pPr>
            <a:endParaRPr lang="en-US" sz="1400" spc="-2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400" spc="-20" dirty="0" smtClean="0">
                <a:solidFill>
                  <a:srgbClr val="C00000"/>
                </a:solidFill>
                <a:latin typeface="Arial"/>
                <a:cs typeface="Arial"/>
              </a:rPr>
              <a:t>TP</a:t>
            </a:r>
            <a:r>
              <a:rPr sz="1400" spc="-20" dirty="0" smtClean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400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C00000"/>
                </a:solidFill>
                <a:latin typeface="Arial"/>
                <a:cs typeface="Arial"/>
              </a:rPr>
              <a:t>will</a:t>
            </a:r>
            <a:r>
              <a:rPr lang="en-US" sz="1400" dirty="0" smtClean="0">
                <a:solidFill>
                  <a:srgbClr val="C00000"/>
                </a:solidFill>
                <a:latin typeface="Arial"/>
                <a:cs typeface="Arial"/>
              </a:rPr>
              <a:t> come into force</a:t>
            </a:r>
            <a:r>
              <a:rPr sz="1400" spc="-10" dirty="0" smtClean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1400" dirty="0" smtClean="0">
                <a:solidFill>
                  <a:srgbClr val="404143"/>
                </a:solidFill>
                <a:latin typeface="Arial"/>
                <a:cs typeface="Arial"/>
              </a:rPr>
              <a:t>   60 days after all countries have ratify and are ready to implement, if within two years of signing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1400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404143"/>
                </a:solidFill>
                <a:latin typeface="Arial"/>
                <a:cs typeface="Arial"/>
              </a:rPr>
              <a:t>  If all countries have not ratified within two years, agreement comes into force 60 days after 85% have ratified.  Other TPP countries can come in once they have ratified and implemented commitments 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endParaRPr lang="en-US" dirty="0" smtClean="0">
              <a:latin typeface="Arial"/>
              <a:cs typeface="Arial"/>
            </a:endParaRPr>
          </a:p>
          <a:p>
            <a:pPr marL="12700"/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900" y="171451"/>
            <a:ext cx="58801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cs typeface="Arial"/>
              </a:rPr>
              <a:t>Conclusions</a:t>
            </a:r>
            <a:r>
              <a:rPr lang="en-US" sz="3600" b="1" dirty="0" smtClean="0">
                <a:solidFill>
                  <a:srgbClr val="A50E29"/>
                </a:solidFill>
                <a:cs typeface="Arial"/>
              </a:rPr>
              <a:t> for Vietnam</a:t>
            </a:r>
            <a:endParaRPr sz="3600" b="1" dirty="0"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93767" y="4850488"/>
            <a:ext cx="16382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>
                <a:solidFill>
                  <a:srgbClr val="404143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15</a:t>
            </a:fld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823472"/>
            <a:ext cx="8991600" cy="3888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98930">
              <a:lnSpc>
                <a:spcPct val="114599"/>
              </a:lnSpc>
              <a:buClr>
                <a:srgbClr val="A50E29"/>
              </a:buClr>
              <a:tabLst>
                <a:tab pos="462280" algn="l"/>
              </a:tabLst>
            </a:pPr>
            <a:r>
              <a:rPr lang="en-US" sz="2000" b="1" dirty="0" smtClean="0">
                <a:solidFill>
                  <a:srgbClr val="A50E29"/>
                </a:solidFill>
                <a:latin typeface="Arial"/>
                <a:cs typeface="Arial"/>
              </a:rPr>
              <a:t>The Challenges:</a:t>
            </a:r>
          </a:p>
          <a:p>
            <a:pPr marL="12700" marR="1598930">
              <a:lnSpc>
                <a:spcPct val="114599"/>
              </a:lnSpc>
              <a:buClr>
                <a:srgbClr val="A50E29"/>
              </a:buClr>
              <a:tabLst>
                <a:tab pos="462280" algn="l"/>
              </a:tabLst>
            </a:pPr>
            <a:endParaRPr sz="2000" dirty="0"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spcBef>
                <a:spcPts val="4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Companies aren't prepared for new rules and standards</a:t>
            </a:r>
          </a:p>
          <a:p>
            <a:pPr marL="461645" indent="-448945">
              <a:lnSpc>
                <a:spcPct val="100000"/>
              </a:lnSpc>
              <a:spcBef>
                <a:spcPts val="4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Shortage of trained workers and soft infrastructure – accounting standards, too much cash in the economy, admin reform is behind </a:t>
            </a:r>
          </a:p>
          <a:p>
            <a:pPr marL="461645" indent="-448945">
              <a:lnSpc>
                <a:spcPct val="100000"/>
              </a:lnSpc>
              <a:spcBef>
                <a:spcPts val="4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Hard infrastructure needed – power, roads, ports</a:t>
            </a:r>
          </a:p>
          <a:p>
            <a:pPr marL="461645" indent="-448945">
              <a:lnSpc>
                <a:spcPct val="100000"/>
              </a:lnSpc>
              <a:spcBef>
                <a:spcPts val="4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Laws and regulatory compliance drags on too slowly</a:t>
            </a:r>
          </a:p>
          <a:p>
            <a:pPr marL="461645" indent="-448945">
              <a:lnSpc>
                <a:spcPct val="100000"/>
              </a:lnSpc>
              <a:spcBef>
                <a:spcPts val="4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Administrative headaches and corruption deters growth regardless</a:t>
            </a:r>
          </a:p>
          <a:p>
            <a:pPr marL="461645" indent="-448945">
              <a:lnSpc>
                <a:spcPct val="100000"/>
              </a:lnSpc>
              <a:spcBef>
                <a:spcPts val="4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Governments cannot pick winners and losers</a:t>
            </a:r>
          </a:p>
          <a:p>
            <a:pPr marL="461645" indent="-448945">
              <a:lnSpc>
                <a:spcPct val="100000"/>
              </a:lnSpc>
              <a:spcBef>
                <a:spcPts val="4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Complexity of conflicting agreement – noodle bowl of tariffs and rules</a:t>
            </a:r>
          </a:p>
          <a:p>
            <a:pPr marL="461645" indent="-448945">
              <a:lnSpc>
                <a:spcPct val="100000"/>
              </a:lnSpc>
              <a:spcBef>
                <a:spcPts val="4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Vietnam is better at volume than value - agriculture</a:t>
            </a:r>
            <a:endParaRPr lang="en-US" sz="2000" dirty="0">
              <a:solidFill>
                <a:srgbClr val="404143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 smtClean="0"/>
              <a:t>.</a:t>
            </a:r>
            <a:endParaRPr lang="en-US"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900" y="171451"/>
            <a:ext cx="58801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cs typeface="Arial"/>
              </a:rPr>
              <a:t>Conclusions</a:t>
            </a:r>
            <a:r>
              <a:rPr lang="en-US" sz="3600" b="1" dirty="0" smtClean="0">
                <a:solidFill>
                  <a:srgbClr val="A50E29"/>
                </a:solidFill>
                <a:cs typeface="Arial"/>
              </a:rPr>
              <a:t> for Vietnam</a:t>
            </a:r>
            <a:endParaRPr sz="3600" b="1" dirty="0"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93767" y="4850488"/>
            <a:ext cx="16382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>
                <a:solidFill>
                  <a:srgbClr val="404143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16</a:t>
            </a:fld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823471"/>
            <a:ext cx="8991600" cy="5290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A50E29"/>
                </a:solidFill>
                <a:latin typeface="Arial"/>
                <a:cs typeface="Arial"/>
              </a:rPr>
              <a:t>The </a:t>
            </a:r>
            <a:r>
              <a:rPr lang="en-US" sz="2000" b="1" dirty="0" smtClean="0">
                <a:solidFill>
                  <a:srgbClr val="A50E29"/>
                </a:solidFill>
                <a:latin typeface="Arial"/>
                <a:cs typeface="Arial"/>
              </a:rPr>
              <a:t>Benefits</a:t>
            </a:r>
            <a:r>
              <a:rPr sz="2000" dirty="0" smtClean="0">
                <a:solidFill>
                  <a:srgbClr val="A50E29"/>
                </a:solidFill>
                <a:latin typeface="Arial"/>
                <a:cs typeface="Arial"/>
              </a:rPr>
              <a:t>:</a:t>
            </a:r>
            <a:endParaRPr lang="en-US" sz="2000" dirty="0" smtClean="0">
              <a:solidFill>
                <a:srgbClr val="A50E2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spc="-1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dirty="0" smtClean="0">
                <a:solidFill>
                  <a:srgbClr val="404143"/>
                </a:solidFill>
                <a:latin typeface="Arial"/>
                <a:cs typeface="Arial"/>
              </a:rPr>
              <a:t>    Could </a:t>
            </a:r>
            <a:r>
              <a:rPr dirty="0" smtClean="0">
                <a:solidFill>
                  <a:srgbClr val="404143"/>
                </a:solidFill>
                <a:latin typeface="Arial"/>
                <a:cs typeface="Arial"/>
              </a:rPr>
              <a:t>provide</a:t>
            </a:r>
            <a:r>
              <a:rPr spc="-5" dirty="0" smtClean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04143"/>
                </a:solidFill>
                <a:latin typeface="Arial"/>
                <a:cs typeface="Arial"/>
              </a:rPr>
              <a:t>an</a:t>
            </a:r>
            <a:r>
              <a:rPr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04143"/>
                </a:solidFill>
                <a:latin typeface="Arial"/>
                <a:cs typeface="Arial"/>
              </a:rPr>
              <a:t>immedia</a:t>
            </a:r>
            <a:r>
              <a:rPr spc="-10" dirty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404143"/>
                </a:solidFill>
                <a:latin typeface="Arial"/>
                <a:cs typeface="Arial"/>
              </a:rPr>
              <a:t>e</a:t>
            </a:r>
            <a:r>
              <a:rPr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404143"/>
                </a:solidFill>
                <a:latin typeface="Arial"/>
                <a:cs typeface="Arial"/>
              </a:rPr>
              <a:t>boost </a:t>
            </a:r>
            <a:r>
              <a:rPr spc="-10" dirty="0" smtClean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r>
              <a:rPr dirty="0" smtClean="0">
                <a:solidFill>
                  <a:srgbClr val="404143"/>
                </a:solidFill>
                <a:latin typeface="Arial"/>
                <a:cs typeface="Arial"/>
              </a:rPr>
              <a:t>o</a:t>
            </a:r>
            <a:r>
              <a:rPr spc="-5" dirty="0" smtClean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04143"/>
                </a:solidFill>
                <a:latin typeface="Arial"/>
                <a:cs typeface="Arial"/>
              </a:rPr>
              <a:t>Vie</a:t>
            </a:r>
            <a:r>
              <a:rPr spc="-10" dirty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404143"/>
                </a:solidFill>
                <a:latin typeface="Arial"/>
                <a:cs typeface="Arial"/>
              </a:rPr>
              <a:t>nam’s</a:t>
            </a:r>
            <a:r>
              <a:rPr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pc="-20" dirty="0" smtClean="0">
                <a:solidFill>
                  <a:srgbClr val="404143"/>
                </a:solidFill>
                <a:latin typeface="Arial"/>
                <a:cs typeface="Arial"/>
              </a:rPr>
              <a:t>G</a:t>
            </a:r>
            <a:r>
              <a:rPr dirty="0" smtClean="0">
                <a:solidFill>
                  <a:srgbClr val="404143"/>
                </a:solidFill>
                <a:latin typeface="Arial"/>
                <a:cs typeface="Arial"/>
              </a:rPr>
              <a:t>D</a:t>
            </a:r>
            <a:r>
              <a:rPr spc="-20" dirty="0" smtClean="0">
                <a:solidFill>
                  <a:srgbClr val="404143"/>
                </a:solidFill>
                <a:latin typeface="Arial"/>
                <a:cs typeface="Arial"/>
              </a:rPr>
              <a:t>P</a:t>
            </a:r>
            <a:r>
              <a:rPr lang="en-US" spc="-20" dirty="0" smtClean="0">
                <a:solidFill>
                  <a:srgbClr val="404143"/>
                </a:solidFill>
                <a:latin typeface="Arial"/>
                <a:cs typeface="Arial"/>
              </a:rPr>
              <a:t>, now</a:t>
            </a:r>
            <a:endParaRPr dirty="0"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spcBef>
                <a:spcPts val="5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dirty="0" smtClean="0">
                <a:solidFill>
                  <a:srgbClr val="404143"/>
                </a:solidFill>
                <a:latin typeface="Arial"/>
                <a:cs typeface="Arial"/>
              </a:rPr>
              <a:t>S</a:t>
            </a:r>
            <a:r>
              <a:rPr dirty="0" smtClean="0">
                <a:solidFill>
                  <a:srgbClr val="404143"/>
                </a:solidFill>
                <a:latin typeface="Arial"/>
                <a:cs typeface="Arial"/>
              </a:rPr>
              <a:t>u</a:t>
            </a:r>
            <a:r>
              <a:rPr spc="-10" dirty="0" smtClean="0">
                <a:solidFill>
                  <a:srgbClr val="404143"/>
                </a:solidFill>
                <a:latin typeface="Arial"/>
                <a:cs typeface="Arial"/>
              </a:rPr>
              <a:t>stain</a:t>
            </a:r>
            <a:r>
              <a:rPr spc="-5" dirty="0" smtClean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04143"/>
                </a:solidFill>
                <a:latin typeface="Arial"/>
                <a:cs typeface="Arial"/>
              </a:rPr>
              <a:t>long</a:t>
            </a:r>
            <a:r>
              <a:rPr spc="-10" dirty="0">
                <a:solidFill>
                  <a:srgbClr val="404143"/>
                </a:solidFill>
                <a:latin typeface="Arial"/>
                <a:cs typeface="Arial"/>
              </a:rPr>
              <a:t>-t</a:t>
            </a:r>
            <a:r>
              <a:rPr dirty="0">
                <a:solidFill>
                  <a:srgbClr val="404143"/>
                </a:solidFill>
                <a:latin typeface="Arial"/>
                <a:cs typeface="Arial"/>
              </a:rPr>
              <a:t>erm</a:t>
            </a:r>
            <a:r>
              <a:rPr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04143"/>
                </a:solidFill>
                <a:latin typeface="Arial"/>
                <a:cs typeface="Arial"/>
              </a:rPr>
              <a:t>grow</a:t>
            </a:r>
            <a:r>
              <a:rPr spc="-10" dirty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404143"/>
                </a:solidFill>
                <a:latin typeface="Arial"/>
                <a:cs typeface="Arial"/>
              </a:rPr>
              <a:t>h</a:t>
            </a:r>
            <a:endParaRPr dirty="0"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spcBef>
                <a:spcPts val="4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pc="-10" dirty="0" smtClean="0">
                <a:solidFill>
                  <a:srgbClr val="404143"/>
                </a:solidFill>
                <a:latin typeface="Arial"/>
                <a:cs typeface="Arial"/>
              </a:rPr>
              <a:t>S</a:t>
            </a:r>
            <a:r>
              <a:rPr spc="-10" dirty="0" smtClean="0">
                <a:solidFill>
                  <a:srgbClr val="404143"/>
                </a:solidFill>
                <a:latin typeface="Arial"/>
                <a:cs typeface="Arial"/>
              </a:rPr>
              <a:t>trengthen</a:t>
            </a:r>
            <a:r>
              <a:rPr spc="-5" dirty="0" smtClean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04143"/>
                </a:solidFill>
                <a:latin typeface="Arial"/>
                <a:cs typeface="Arial"/>
              </a:rPr>
              <a:t>regional</a:t>
            </a:r>
            <a:r>
              <a:rPr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04143"/>
                </a:solidFill>
                <a:latin typeface="Arial"/>
                <a:cs typeface="Arial"/>
              </a:rPr>
              <a:t>supply</a:t>
            </a:r>
            <a:r>
              <a:rPr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404143"/>
                </a:solidFill>
                <a:latin typeface="Arial"/>
                <a:cs typeface="Arial"/>
              </a:rPr>
              <a:t>chains</a:t>
            </a:r>
            <a:r>
              <a:rPr lang="en-US" dirty="0" smtClean="0">
                <a:solidFill>
                  <a:srgbClr val="404143"/>
                </a:solidFill>
                <a:latin typeface="Arial"/>
                <a:cs typeface="Arial"/>
              </a:rPr>
              <a:t> and supporting industries</a:t>
            </a:r>
            <a:endParaRPr dirty="0">
              <a:latin typeface="Arial"/>
              <a:cs typeface="Arial"/>
            </a:endParaRPr>
          </a:p>
          <a:p>
            <a:pPr marL="12700" marR="1598930">
              <a:lnSpc>
                <a:spcPct val="114599"/>
              </a:lnSpc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dirty="0" smtClean="0">
                <a:solidFill>
                  <a:srgbClr val="404143"/>
                </a:solidFill>
                <a:latin typeface="Arial"/>
                <a:cs typeface="Arial"/>
              </a:rPr>
              <a:t>     Attract FDI </a:t>
            </a:r>
          </a:p>
          <a:p>
            <a:pPr marL="12700" marR="1598930">
              <a:lnSpc>
                <a:spcPct val="114599"/>
              </a:lnSpc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dirty="0" smtClean="0">
                <a:solidFill>
                  <a:srgbClr val="404143"/>
                </a:solidFill>
                <a:latin typeface="Arial"/>
                <a:cs typeface="Arial"/>
              </a:rPr>
              <a:t>    Enhance business practices</a:t>
            </a:r>
          </a:p>
          <a:p>
            <a:pPr marL="12700" marR="1598930">
              <a:lnSpc>
                <a:spcPct val="114599"/>
              </a:lnSpc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dirty="0" smtClean="0">
                <a:solidFill>
                  <a:srgbClr val="404143"/>
                </a:solidFill>
                <a:latin typeface="Arial"/>
                <a:cs typeface="Arial"/>
              </a:rPr>
              <a:t>    Gives reform and modernization a beneficial path forward </a:t>
            </a:r>
          </a:p>
          <a:p>
            <a:pPr marL="12700" marR="1598930">
              <a:lnSpc>
                <a:spcPct val="114599"/>
              </a:lnSpc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dirty="0" smtClean="0">
                <a:solidFill>
                  <a:srgbClr val="404143"/>
                </a:solidFill>
                <a:latin typeface="Arial"/>
                <a:cs typeface="Arial"/>
              </a:rPr>
              <a:t>    Gives Vietnam competitive advantage in global supply chains</a:t>
            </a:r>
          </a:p>
          <a:p>
            <a:pPr marL="12700" marR="1598930">
              <a:lnSpc>
                <a:spcPct val="114599"/>
              </a:lnSpc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dirty="0" smtClean="0">
                <a:solidFill>
                  <a:srgbClr val="404143"/>
                </a:solidFill>
                <a:latin typeface="Arial"/>
                <a:cs typeface="Arial"/>
              </a:rPr>
              <a:t>    Gives Vietnam chance for great value chain development with </a:t>
            </a:r>
          </a:p>
          <a:p>
            <a:pPr marL="469900" marR="1598930" lvl="1">
              <a:lnSpc>
                <a:spcPct val="114599"/>
              </a:lnSpc>
              <a:buClr>
                <a:srgbClr val="A50E29"/>
              </a:buClr>
              <a:tabLst>
                <a:tab pos="462280" algn="l"/>
              </a:tabLst>
            </a:pPr>
            <a:r>
              <a:rPr lang="en-US" dirty="0" smtClean="0">
                <a:solidFill>
                  <a:srgbClr val="404143"/>
                </a:solidFill>
                <a:latin typeface="Arial"/>
                <a:cs typeface="Arial"/>
              </a:rPr>
              <a:t>supporting industries </a:t>
            </a:r>
          </a:p>
          <a:p>
            <a:pPr marL="12700" marR="1598930">
              <a:lnSpc>
                <a:spcPct val="114599"/>
              </a:lnSpc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dirty="0" smtClean="0">
                <a:solidFill>
                  <a:srgbClr val="404143"/>
                </a:solidFill>
                <a:latin typeface="Arial"/>
                <a:cs typeface="Arial"/>
              </a:rPr>
              <a:t>     Enhances Vietnam’s geopolitical stature</a:t>
            </a:r>
          </a:p>
          <a:p>
            <a:pPr marL="12700" marR="1598930">
              <a:lnSpc>
                <a:spcPct val="114599"/>
              </a:lnSpc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dirty="0" smtClean="0">
                <a:solidFill>
                  <a:srgbClr val="404143"/>
                </a:solidFill>
                <a:latin typeface="Arial"/>
                <a:cs typeface="Arial"/>
              </a:rPr>
              <a:t>     New countries to join – VN </a:t>
            </a:r>
          </a:p>
          <a:p>
            <a:pPr marL="12700" marR="1598930">
              <a:lnSpc>
                <a:spcPct val="114599"/>
              </a:lnSpc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endParaRPr lang="en-US" dirty="0" smtClean="0">
              <a:solidFill>
                <a:srgbClr val="404143"/>
              </a:solidFill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spcBef>
                <a:spcPts val="4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endParaRPr lang="en-US" sz="2000" dirty="0" smtClean="0">
              <a:solidFill>
                <a:srgbClr val="404143"/>
              </a:solidFill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spcBef>
                <a:spcPts val="5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 smtClean="0"/>
              <a:t>.</a:t>
            </a:r>
            <a:endParaRPr lang="en-US"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842629"/>
            <a:ext cx="21336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>
                <a:solidFill>
                  <a:srgbClr val="404143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17</a:t>
            </a:fld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3429000"/>
            <a:ext cx="7608570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400" b="1" spc="-15" dirty="0" smtClean="0">
                <a:solidFill>
                  <a:srgbClr val="C00000"/>
                </a:solidFill>
                <a:latin typeface="Arial"/>
                <a:cs typeface="Arial"/>
              </a:rPr>
              <a:t>For Vietnam, TPP does not offer guarantees, </a:t>
            </a:r>
          </a:p>
          <a:p>
            <a:pPr marL="12700" algn="ctr">
              <a:lnSpc>
                <a:spcPct val="100000"/>
              </a:lnSpc>
            </a:pPr>
            <a:r>
              <a:rPr lang="en-US" sz="2400" b="1" spc="-15" dirty="0" smtClean="0">
                <a:solidFill>
                  <a:srgbClr val="C00000"/>
                </a:solidFill>
                <a:latin typeface="Arial"/>
                <a:cs typeface="Arial"/>
              </a:rPr>
              <a:t>but it is an opportunity for great success. </a:t>
            </a:r>
            <a:r>
              <a:rPr lang="en-US" sz="2000" b="1" spc="-1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</a:p>
          <a:p>
            <a:pPr marL="12700" algn="ctr">
              <a:lnSpc>
                <a:spcPct val="100000"/>
              </a:lnSpc>
            </a:pPr>
            <a:endParaRPr lang="en-US" sz="2000" b="1" spc="-15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en-US" sz="2000" b="1" spc="-15" dirty="0" smtClean="0">
                <a:solidFill>
                  <a:srgbClr val="C00000"/>
                </a:solidFill>
                <a:latin typeface="Arial"/>
                <a:cs typeface="Arial"/>
              </a:rPr>
              <a:t>Thank you</a:t>
            </a:r>
          </a:p>
          <a:p>
            <a:pPr marL="12700" algn="ctr">
              <a:lnSpc>
                <a:spcPct val="100000"/>
              </a:lnSpc>
            </a:pPr>
            <a:endParaRPr lang="en-US" sz="2000" b="1" spc="-15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endParaRPr lang="en-US" sz="2000" b="1" spc="-15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2049" name="Picture 1" descr="C:\Users\vbfoote\Desktop\TPP1_K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5750"/>
            <a:ext cx="6629400" cy="29718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 smtClean="0"/>
              <a:t>.</a:t>
            </a:r>
            <a:endParaRPr lang="en-US"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57201" y="3371850"/>
            <a:ext cx="777875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b="1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chemeClr val="tx2"/>
                </a:solidFill>
                <a:latin typeface="Arial"/>
                <a:cs typeface="Arial"/>
              </a:rPr>
              <a:t>ustra</a:t>
            </a:r>
            <a:r>
              <a:rPr sz="2000" b="1" spc="-10" dirty="0">
                <a:solidFill>
                  <a:schemeClr val="tx2"/>
                </a:solidFill>
                <a:latin typeface="Arial"/>
                <a:cs typeface="Arial"/>
              </a:rPr>
              <a:t>lia,</a:t>
            </a:r>
            <a:r>
              <a:rPr sz="2000" b="1" spc="-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000" b="1" spc="-5" dirty="0" smtClean="0">
                <a:solidFill>
                  <a:schemeClr val="tx2"/>
                </a:solidFill>
                <a:latin typeface="Arial"/>
                <a:cs typeface="Arial"/>
              </a:rPr>
              <a:t>Brunei, Canada, Chile, Japan, Malaysia, Mexico, </a:t>
            </a:r>
            <a:r>
              <a:rPr sz="2000" b="1" dirty="0" smtClean="0">
                <a:solidFill>
                  <a:schemeClr val="tx2"/>
                </a:solidFill>
                <a:latin typeface="Arial"/>
                <a:cs typeface="Arial"/>
              </a:rPr>
              <a:t>Ne</a:t>
            </a:r>
            <a:r>
              <a:rPr sz="2000" b="1" spc="-20" dirty="0" smtClean="0">
                <a:solidFill>
                  <a:schemeClr val="tx2"/>
                </a:solidFill>
                <a:latin typeface="Arial"/>
                <a:cs typeface="Arial"/>
              </a:rPr>
              <a:t>w</a:t>
            </a:r>
            <a:r>
              <a:rPr sz="2000" b="1" spc="-5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chemeClr val="tx2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chemeClr val="tx2"/>
                </a:solidFill>
                <a:latin typeface="Arial"/>
                <a:cs typeface="Arial"/>
              </a:rPr>
              <a:t>ea</a:t>
            </a:r>
            <a:r>
              <a:rPr sz="2000" b="1" spc="-10" dirty="0">
                <a:solidFill>
                  <a:schemeClr val="tx2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chemeClr val="tx2"/>
                </a:solidFill>
                <a:latin typeface="Arial"/>
                <a:cs typeface="Arial"/>
              </a:rPr>
              <a:t>nd,</a:t>
            </a:r>
            <a:r>
              <a:rPr sz="2000" b="1" spc="-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000" b="1" spc="-5" dirty="0" smtClean="0">
                <a:solidFill>
                  <a:schemeClr val="tx2"/>
                </a:solidFill>
                <a:latin typeface="Arial"/>
                <a:cs typeface="Arial"/>
              </a:rPr>
              <a:t>Peru, S</a:t>
            </a:r>
            <a:r>
              <a:rPr sz="2000" b="1" spc="-15" dirty="0" smtClean="0">
                <a:solidFill>
                  <a:schemeClr val="tx2"/>
                </a:solidFill>
                <a:latin typeface="Arial"/>
                <a:cs typeface="Arial"/>
              </a:rPr>
              <a:t>ing</a:t>
            </a:r>
            <a:r>
              <a:rPr sz="2000" b="1" dirty="0" smtClean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sz="2000" b="1" spc="-15" dirty="0" smtClean="0">
                <a:solidFill>
                  <a:schemeClr val="tx2"/>
                </a:solidFill>
                <a:latin typeface="Arial"/>
                <a:cs typeface="Arial"/>
              </a:rPr>
              <a:t>po</a:t>
            </a:r>
            <a:r>
              <a:rPr sz="2000" b="1" dirty="0" smtClean="0">
                <a:solidFill>
                  <a:schemeClr val="tx2"/>
                </a:solidFill>
                <a:latin typeface="Arial"/>
                <a:cs typeface="Arial"/>
              </a:rPr>
              <a:t>re</a:t>
            </a:r>
            <a:r>
              <a:rPr sz="2000" b="1" spc="-10" dirty="0">
                <a:solidFill>
                  <a:schemeClr val="tx2"/>
                </a:solidFill>
                <a:latin typeface="Arial"/>
                <a:cs typeface="Arial"/>
              </a:rPr>
              <a:t>, </a:t>
            </a:r>
            <a:r>
              <a:rPr sz="2000" b="1" dirty="0">
                <a:solidFill>
                  <a:schemeClr val="tx2"/>
                </a:solidFill>
                <a:latin typeface="Arial"/>
                <a:cs typeface="Arial"/>
              </a:rPr>
              <a:t>U</a:t>
            </a:r>
            <a:r>
              <a:rPr sz="2000" b="1" spc="-10" dirty="0">
                <a:solidFill>
                  <a:schemeClr val="tx2"/>
                </a:solidFill>
                <a:latin typeface="Arial"/>
                <a:cs typeface="Arial"/>
              </a:rPr>
              <a:t>ni</a:t>
            </a:r>
            <a:r>
              <a:rPr sz="2000" b="1" dirty="0">
                <a:solidFill>
                  <a:schemeClr val="tx2"/>
                </a:solidFill>
                <a:latin typeface="Arial"/>
                <a:cs typeface="Arial"/>
              </a:rPr>
              <a:t>te</a:t>
            </a:r>
            <a:r>
              <a:rPr sz="2000" b="1" spc="-15" dirty="0">
                <a:solidFill>
                  <a:schemeClr val="tx2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2"/>
                </a:solidFill>
                <a:latin typeface="Arial"/>
                <a:cs typeface="Arial"/>
              </a:rPr>
              <a:t>States</a:t>
            </a:r>
            <a:r>
              <a:rPr sz="2000" b="1" spc="-10" dirty="0" smtClean="0">
                <a:solidFill>
                  <a:schemeClr val="tx2"/>
                </a:solidFill>
                <a:latin typeface="Arial"/>
                <a:cs typeface="Arial"/>
              </a:rPr>
              <a:t>,</a:t>
            </a:r>
            <a:r>
              <a:rPr sz="2000" b="1" spc="-5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000" b="1" spc="-5" dirty="0" smtClean="0">
                <a:solidFill>
                  <a:schemeClr val="tx2"/>
                </a:solidFill>
                <a:latin typeface="Arial"/>
                <a:cs typeface="Arial"/>
              </a:rPr>
              <a:t>and </a:t>
            </a:r>
            <a:r>
              <a:rPr sz="2000" b="1" spc="-55" dirty="0" smtClean="0">
                <a:solidFill>
                  <a:schemeClr val="tx2"/>
                </a:solidFill>
                <a:latin typeface="Arial"/>
                <a:cs typeface="Arial"/>
              </a:rPr>
              <a:t>V</a:t>
            </a:r>
            <a:r>
              <a:rPr sz="2000" b="1" spc="-10" dirty="0" smtClean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2000" b="1" dirty="0" smtClean="0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sz="2000" b="1" spc="-10" dirty="0" smtClean="0">
                <a:solidFill>
                  <a:schemeClr val="tx2"/>
                </a:solidFill>
                <a:latin typeface="Arial"/>
                <a:cs typeface="Arial"/>
              </a:rPr>
              <a:t>tn</a:t>
            </a:r>
            <a:r>
              <a:rPr sz="2000" b="1" dirty="0" smtClean="0">
                <a:solidFill>
                  <a:schemeClr val="tx2"/>
                </a:solidFill>
                <a:latin typeface="Arial"/>
                <a:cs typeface="Arial"/>
              </a:rPr>
              <a:t>am</a:t>
            </a:r>
            <a:endParaRPr lang="en-US" sz="2000" b="1" spc="-5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endParaRPr lang="en-US" sz="2000" b="1" spc="-5" dirty="0" smtClean="0">
              <a:solidFill>
                <a:srgbClr val="A50E29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lang="en-US" sz="2000" b="1" spc="-5" dirty="0" smtClean="0">
                <a:solidFill>
                  <a:srgbClr val="A50E29"/>
                </a:solidFill>
                <a:latin typeface="Arial"/>
                <a:cs typeface="Arial"/>
              </a:rPr>
              <a:t>Nearly 40% of the Global Economy</a:t>
            </a:r>
          </a:p>
        </p:txBody>
      </p:sp>
      <p:sp>
        <p:nvSpPr>
          <p:cNvPr id="13314" name="AutoShape 2" descr="data:image/jpeg;base64,/9j/4AAQSkZJRgABAQAAAQABAAD/2wCEAAkGBxQSEhUUExQVFhUXFxYVGBgXFxgZFxgXFhoWGBwaGBcYHCggHRolHBgYITEhJSkrLi4uFx8zODMsNygtLisBCgoKDg0OGhAQGiwkHCQsLCwsLCwsLCwsLCwsLCwsLCwsLCwsLCwsLCwsLCwsLCwsLCwsLCwsLCwsLCw3LCwsLP/AABEIALcBEwMBIgACEQEDEQH/xAAcAAACAgMBAQAAAAAAAAAAAAAEBQMGAAIHAQj/xABEEAABAgMFBQYDBQYEBgMAAAABAhEAAyEEBRIxQQYiUWFxEzKBkaGxcsHRFCMzQvAHUmKCsuEVJJLxNEOiwtLTFlST/8QAGQEAAwEBAQAAAAAAAAAAAAAAAAECAwQF/8QAIhEBAQACAgICAwEBAAAAAAAAAAECESExAxJBURMyYSIE/9oADAMBAAIRAxEAPwC1zvn84CtI+fsYLXMD13ajPLMa5QLaK+vsY1CgftBP4Q5TP+yHCRuJ6D3hPt/3pfwr9Sj6Q8bdT0HvGPzV5frAxGfh84rOzw/F8PnFnVr4fOKzs3lN/l+cF7GPVT3z+Ev9aiBbKh0J4t84Lvwfdq8PcQNYvw09B84V7OF00YyrQpJAI4gmvpHiZz7qqK46K/vEtiDmY/7x9zEC0YsQOQLAwpdFZtHNTECVEbunGJ8eis9Dx684hnoi0JAt6DLifnB1hFaQvkoJGf64wxu+WxaAOm7GJyi33ujdirbEpyi43yjdjox6Re3K9oxnHPbx78dF2nGcc6vDvxhl21nSy7I9z+Yx1XZrMRyrZEbg+Ix1nZdFRFxFX+QN0QtvlENJeQhdeycoMP2Tekl0dyK3t0Ysl092KztwqkVP2px84zGcipqcvrEaph0DdPrBC5ZcthFTo/u8RKll83jFSz3RRCOiYdq48KwkulO4kchDgEu2jRk1O9nUArU9d35iGoEJNnrUApTZ4fmIdJMaY9JtToMSREIkeGh7GR4TGhMMN8UZEUZBsDpwhdaJWbU6fTKGkwQBaRSLCnbSXMuepBCkgJBGRepGnhBiyKDp1zhlPEL56Yz1ye/gKsUPh84rWzYpM/l+cWebKoWLV6in+8J7su/sUqrixNVsm5QlY9IL8/CX4e4gSyfhp6CC76IMpTcvcQLZh92noIPk4BsGcz4j840kZr+IxvYM1/F9Y0k/n+IxBhAn7sax4gEisbp/DESyxSKxTk0kcIYXeKwAKQbdxrFIdU2IFRF0vtO5FP2BGUXe/wBO5G+NRe3I9qdY5xePfjo21RqY5zeHfjLPtris+x43B8RjreyyMusco2OSMA+I+8df2VDN1EVOkVdUCggG9U0hgIDvIbsTh+xXpHdPdiq7bmpizXetgYqu2RcmNdc0Y1weaip8Y0wxrMzPUxo8YKOkWcLk4SWBMsE8sQh5goGPLmzRXJ6FGzhiGUEpPEEqSxHg8WCzycMtKX7qQH1cDOM2hjdFqlWbtJs5QCUhnzqSGAAqTDu5b+kW5+wKtxsTpainZuORioWWZKNus8ucnEghZTi7pmnukjIsxAHFYjoUqxoClLSkJWoJBUKEhLs7ZtiMaYzhGXaSfJAAaIcMeKWp2JyjMUPRNiI0MY8ZBoPGjIyMg0fBhNXxB8vpAM9QrUQ2nCviPeKptyn/AC386fnFZXU2JN3SacIXTREezcr/ACss1duPFS/pGt5LMtClCrB2P1ER/RrnT2YN3zgRKaHwj277YZsrEUgVUKHQEjXpGky1IRuqOEnIEGvlCt4Xrkvt0kGhDwFMThDDLhDKeQTnAdoEK0yqySsJU+peIZX5/iMMpSa+UDWiXU+MTvkFo/DT1ESoyj1cmgA0jxEVE5NWrB13CsBkwbd2YikOs7BIyi77QD7uKdsInuxcdoE7kbTuIvbjm1WZjnVv70dH2pzMc4t/fjPPtrit+xg3B1VHXtlch1Ech2PP3aeqveOv7KinlFTpGS6QLeA3IJge3dwxGPYvRbZ5jPFV2rmOYsONniq7SzI6aiduJzMz1MRtEi8z1jQqjlaHVnk45SUjN0E9EqBPoIbGYEsklip25tU+kAXR3B4RpbZKjPlrXSXLBUCHJJLCoalW8BGbQ1Rd8y0rEuUUoSWUuYQ6kYCCMAP5yWroxi8XOqZvpmTErKV4QUpwlmSRjqRiIUDRhUUhHsqgCYr4X9RBliu+ei3TZpmI7GaE/dgEndSlIUXYJNDk7vyjbCcIy7M5pdRjyDhJSSXED2iTh6RRIY8Jj2NVGGGuKMjyMhcAabMv/wCzM/0Sv/CFe0N1ldnmlU5aghKlgYZYqlJIchILUhvjhbedtSuXNkjvKSpD6AqBA949HPxY+t4cmGd9pyUbNf8ACS/hH9S4hvz8Ffw/OGN12PspCEVOFObZ1JyemfpC6/T9wv4fnHk/Dus1kB2fH+X8V/1KgC/R99K6n3EMNnv+G8V/1KgK+h97J6n3ERelztFfidxXFx7iALUCmSCCxwp9WhjtB3FdR7xGq7pk6SEy0kkpR001gBdLmqAQcySkV59I8tS98gjiY3mSikS0kMQtAI4ERrbB94roYn5HwFxg+UaII9TBVmuueuV2olEywk7wIcgZnDnoYEsw3YuFY8OcGWAViGQN4wfZZRfE1Mni2bq2wCu7Fz2h/Dil/s9RlFy2kLSiTkAfSNZ3Gdcc2pzMc5t3fjqN63XMnSu1bCFd2rk8HDUfqY5bbe9Ged301ksvK47HD7tPVXuY7Dsr3R4Rx7Y38NPU+5jsOy3dHURWPSMlxga3dwwTAt4lkGJx7F6VqdMqYqt/zKxYbUtiYqt9zI6b0nHtyqYkOYjKRG/+GTjLM0SlmWA5XhOEDieXPKAFmOVa1XWGQPCJZapgZJCVh1lSnIAS9E5d6vRgYEukk4Q+6EJJ+Kv0ie9LcmUggkgqcDCz1GYfg8RGnwsuydtT2s56BACST/KcuFRWLVZy6irQRy7Yu1lCbYuZiUlMgEp1UCCA3Cjcc+UWSyX9bJPZzLSiSmQtSUlIcTEBRYKLlmD1c+UaTKROrS7afaifJvNpKipKBKlmU+7MxMpm0UcYAVmGGlI6NaUKIfThrHPLdZZab4s84qSZM4hSFghSTMSkoCXFO9gPiI6RFxJeYiWOEHTLMGo7wrtdrRKSVzFpQkaqIA9YYaizWg/nk/8A5q/9sZDNKqRkejPD4/pw/lz+0eOKneF4IlzFhSwFFTJS+8SogAMOZgrbq+0JkTQhWEtgThQxcuHJemeYy8I5OHd3q7vz4xl5fN6z11218fj59tuuqtKEM68AJCd4kAE6F6AljAl+n7hfwj3EVXaa+u3s6ASXVNXNIKiXZCQluFVLDZUhRdV4FAWhSyEFB3SS2J0sw45xwZYevEdlz9qs12XILSiX2i1iUjEcKCA6sa6n/pHiYitt1mzz0ICiUFWJAUXUl2cHxgnYW8u2mpswBG5NWFZlSkYpmHC4YEA1fNtIG22vDs7ayAVololVNCVLlpmGocCihTlGXpk09sdf1LtD3FdRFj2bmnsU4VtuoBDJLBhUOIoF7372wZAwg1L5uNBo3OLh+zS9pfYqTPwK7OcZhK0ueyMokJdxTHLar9/wJ62ljnIU7QTsc8KBd5qK0qzB6U0hdbh94v4TCr/E1lQWolW8JhB/ezIB4RDelpMyasg7rkDgwp/eD8d9i95p0i47fKMqWhKThUB92CrETUAJS1euWfCKKmckuQGBJIAcgAksH5Q/ubaIyLtwJJBCLVKGXenqcM/AKUevi9NSauN0cAT840vi11Sud+TayLGMPk4fo8dTlyJYkMUJ7qiahmKaEc6iOQdvhWSK0AHvHTpMmWm7lT1zFKULFJmiWwH3k8dmgYxUgTADh5piMsMrrR4ZSb2sewB7sW7aZYEk4iAGLk0AHMxyr9nO2MoTkSZoMtalBCVZoKiWAOqSTThzik7XbRTrdPmLXNmKlGYpUpBUcCUYjgZGQOFqs+cb/LDXLpC2FnWUAKaUpaBowRjxN+6QMT6ho4zbO9HVJ18AXYlLmt0iT3i2JU1NnIw5Oz16xzSTLBICsjGd8bW+T2WPZdBMtABIdRBw5s5yjqmw83DN7LEpSSHSVZ0YHOrVjk+xFtSqdJs+8CtZBWG3aKU4GpplSL5aNrZV1zLPjQucZ0oTlYGSqXLUSJeFKjUllkgkaeMz23Po94+t+3YI5lt3ZxOtpRaEqXJRKQUIxEIxKK3VhcOpwA9WbrDW1/tRsQswnysc0lfZ9mBhWlTFW/iySwzD50eKYrbBdv8AtE9aES/s0pK0ISaqBKsQUsipyZgKltYdwuXEThZLya3UhSELSXwhZwOrEyMKd1+SsQ8oU3wsVgO2bTGTOXKCQuUkgJUCy6pBJ4EOeUKdo79ojs2ONOJzoHbLi7+Ub48Y6qb+212u60KQhKz2YQnCaJPd6uzN6RxO1TUKWsoASgqUUj91JJKU+AYeEdlkmTZrpUpgV/Z5CE4jiHaWmXnhI/KMRavcPhyOfdyGJAILE50pU00pGHrY0zymWtGF2TJilIly23ggYiHYAOo00YiCLxsKe0KbQ+OUFOU0lzEAneHKjGsbbETf8whlJRhSUAqLAlZCUpBOpKg2eXiJ9tLUFzFKCgR2SpKWd6l3qxKGyLNlWoiN/wClanrt7sRemObaDMKUpVKADsAA7MTrQ6xb72s0xVhmzES0gAAhSwyWWRhCKuXxAjIZGOeXHIBCElt5QBPAKU3tFnm3p20ualCUpC7VNmEpDYkAJRKB+FIV4qJzJjS4S6RjlZKg/ZtcczGqZM3ZY7qSAXmZYwNCEkhxniOgiyX7tCmWZ9mlTEpniUlSCSGClFikP+cJZQBzcRUZ5UiWoy1qSqodKiku3EGEirVMtE6UqeuoVLS4CQcLgEkgZs5q9TpFfyIX9UldmSmZKMxUwFHahcxawsEh3ClEOQSQQzFukJ7NZlW62K+02ZZkyxMkrIUtKEKSTvAuODEB8wYst8S0WdM9ZM1X2afJlq3AntFLwrBCnq2MFqP4xHZdpRa04JKVYsQKkskqXLBGMBOKjijlxXm4nCWdr8mt8HpI0yo3SMguTPktvpOKr+f0jyPW/JfqvNuP9cq2uLyT8SfeKekxfL0khQUhWRp/eKLIQVKCU1JLDIO9BnlHL/1T/Urp8N403mTKDkCPWB3p4w8vLZifKl9ovBhDPhU6gOLNl0hT2OKWVh91aUngAoKY+YbxEctu29lnZjspaOztclTs6jL8JqVSj6LiG/bRinzl6GYtugJA9AICs5YguQxBcZhjmBxjWeHoP0IvfGieoyhhYrZ2aJqR/wAxGDxxJPti84XollgSKF2PTOJEmlYiHLp4tWkRoOQjaXLKiGqTQcyYknSQlZSC7U8ciPOCXnRabiacGDTEV+JAEQKVVosN47MzZNnTOOW7iSQykYhnRRBD00NRTNkMtAdvOHvZ2WdtQcv1lFktl5H7FLlgjfZKhrhlHdyGTpTnw1q1cKGPSCWVhyVhHI4RibXIEsPIRUpaQFbVBYhiOorEz1HQQ02T2eVbbQJdQjOYvgGLAcyaeZ0hVMQUmoIUN1QOhFCPAuIQMVWwmSmW9A4b+HEVgdMSlGF+OsYqbpESQwKjSC0SN7stKpcxK0lilQY8NIa7UW/tp5P5ZaJUlNKtJQEGvDFiPjCGUGPrE09RNMyc/GIgSyFf0k+0NrHOKELAymJCFdAtC/dHrA2zUlCrRL7X8PvKfIpSSTnmDgI841sJOCugDxcoSTZuFIrUtAVomntQk5MQOjk+6jBiMJnIxd12PiCB8oX2ysxB5fSFQsdtvEqs8iS5oMSuZ3koH8qSr/VCScvEFconl93wgSWKTOXvDoEbM2gibhBLLIBH72EuxDF6PRs2iO95g7VYoWKUg/CGNNH+UAWclJBGhB8oyZVyc84yMyuuYyhzBHk31ixWOVgQEgMB86xWLAveT0X/ANsW56RpCLpivul8sXqTFcQaNqAIeW5bSJh/eUR8oQy+8YPkLRe20XbJtef+amWeZh0T2QmYj1JKB4coW7NTsNpRwJKT4pLerQueJLnP3yPjT6tDGV26jY7SMArx9zGQllTmHn7xkexLNOChr6XVR4A+0UCW4IIoQQQRmCKiL7eveL6iKNPThUocFGOD/q+HT4Rd631NnhKZiqJyADOcnPE+kb3ExTOSqoMolvhIr4PC+ZLwtUF0pXTTEkKY8w7GOjbA7JS7RYFzptqlyQuZMSygCcKWTniGZBo0cTe3far7MIsZkzftClpnkgSlBRSmWlnKwQarejFwB1oFfc2QSkWdBSEuCo5q4Fn6+cKgaR6DFa52N8aF2ua8uUkHupV5lRHyi5XRtLZJcpzIQiYmgCUOSPjI83IPWBNotkhY7PY5pmomKnKQFJTmnGnGAqpyYjSFxs6P3U+UTZKcysB3ve/bz0zcCZZGHEE5KIJ3iwFWIH8sAzVNMJBY4iQR1i17PXJLtFoRLV2aAXJUsbtBQeJYRLtLs2myTQgmVMcYsSBQFyMNdRTzgnZbJrw2lnTpQkqICQz4XBU3Ek5chCdEOUWEHGrAnAChGQ7ygtWXRMHXRcotE0S0iWksS6qCjcBnWK4gtt7Vy77R2U0LKQspdgrLExYkagFi2rZiLJb9sps2QqTgSnEMKlZungAcutWbxie+9n02ch+zWVFXdBozcQM39IWLsyWJwpy4dYWp8iZWTg6/ZLaCm2Llv3peLxQoD2XAG2C0C87RiS8sTd4JLE7qcTcypz4wy/ZwtHb9owBSggsA5dvSjwRt7KlLtONKAMctJVQAlTrBVTXKsXvhPyAn2S7UyzMGJWIDDLx74J5A0A/i4RULWXo1IKs9kPakF8KW8eHn8of3TcyZ6iBgSwGY4v8ASI0vLLZbsj9nPaJtH5gkJdgGdyXzxZZHU5xHtIJSZoEhCUoCQKLxORqdQpmd84y80JkrMvCnElTFhTdLFurROJSCO6nyETrnY9uNaSzbvmTbJZpqUqUBZ5qSWoOytNpLPySoUzhekEJU2ZDDqaD3joGztvSLEJAScctU2YhmwFMwVSeCnBL8/KkWNAUHbNmHMxctLjQHApZASCVKISkDicolvWxLlLGNJSzJrxZ6Q7sC0y5iFhIoXy4gj5wZeqBOTjJSQCCzVGIka6Qb5HGlZknd6R7ZrApSQ7oRMWEiYUqwhyEvTPoIOXISHSAA/LIwRd95LmJRZyyUySDWrqTkeX94WV44E18qrPldmpSTUpKkuMiUkhxyie67L202XKxBGNQTiU7B+LZ9OLZQ8vCyo7RbpSXJNBSteHOFi5nZTpakJDhiBoS5ERq6HGzO9tn/ALHMSntUzgrGykBgzAMUkllO4ZzpDCyzgoChxMARzhdMkzO2UZqypRJVhYgJJYUBy6R5ZppTOUnQh/Gv0ivHMpjrK7out8G9/XSJcgsoKARjPVX+8UzCyi+rGLtd1peWrEDMOJTpopWF6bqjvBmyeK5tBbBMmpSAQJaQmoYnWo0bKHyd1S+JboH3yPjT6VgZJqW6xYbltAEgfdqXgWpRKQkkHo+JmOeUVtOjiTllx9zGRPY5CigHCavpzMZHp7ri0Cvc1Bil3uGmq5sfSLbei3A6xUr47/h9Y5/+mf5bePsPSjcA/WHF3XmlCEp3aceZcwlQkAeRhz/hdkNnCxPX25QFFBbCFfmTRD8WrHE3J5jOpsnLdHjyUY2kSxiCSWBUATwDgE+UT3jITLnLQhWJALBXGg+bwQLpbbZJVd0mWFIxj7OycSSsEKSDzdidOMKwihL5MG4u/wBPWEdosaJYJC3WCGbIh+jvG91KUpZJUWGhJq7wguezZQ07EUhwhIdQGZLs/KEKRBNmswW++lLN3izu+UK7+QZZQy3d+6To2fnAFlsSE/YLQSU4xPlEBxibCA4GbbxjXZZKftAKyAEgmrM+WvV/CKakKwlePgDvHFDO5JZmJYqGZqo8ANYdgOb/AJYTaJjKBSVYg2W9VvAuIiIH2dZevaJpq2Bf1EazrJhD4knkDWK1NWrEo4zQkM54wQJLNaezc/xJB6Mr+0Wq3LBk2diCQhTnqrEH8DFWu27hPUUmYmWwxOrLMButfSHKLF2KQkTEzBoU6DhBew8TFr2Wmy0SlleCqj3myZPHm8VUGsZabl7dIJnS0Cu6p3JH69YQAbVqBtc5SWwkpIZmbAjJubxJdszFKHKnl/ZoWW6xCSrAFJUGd05VenWkMbqkYEV/NvNwgCz3gsBVlCTuhKAWIrVLu3zgXZyzgTpSSzAkknKgLfKPZF25K7WSORUx9ojkTAhZdKVhlDOh5gtDgDzgwzyLeVIGs8wnASS5Ri/lM2aUnrhbyEET0lQISQkl8ywHjyiWy3SpImzMUkhQGSxipqzZwBuhAIWos4wNxqr6Ax7cMoC3IWWw4V4gSwJahY0JgdSdeDerxJZ7GZqmBSPiLCCgbtVh7d0sQpKTRmcOnToIruF7XJBZsct3ybE5d4Z2+yGUoJJSaPulxmRnxpFfvpO+B/D8zEhctoZiSuVhb89AR/DoOn6eK5aJjWgdPpGty3UUDtQuWwDYQd6vJo3t8r7xCqfM9IudAxk2pKZSwWdy1a1ArnFdtinmEu7gc4nvey4imodmrxLH6QF9nwHC4NHplWFew8BqDy+sF2O3JlhWItl89IinWQoCFOk4wVAA1DFmVwNYH+y9oWcDSsEDrVkO4npGRLLlkACPY9SOXSl29JCcx/qH1irXmghdeFGi3WmWCKId+Ip5mFFquZUxQJLDJgnLpHF5fJ7RvjjootMlQRKUzBSSAWzYnPmzQ5uqzq7NLSwoly5HMmh6QXbLr7WUiWHBQwdwXo1RxyhjcryJYQs4mG6zggVz0PnGMi1IsoCpodgCt9eLtQeESXo3aqYcKc2EWU3P96ZwJckkDBRz48+UequYqmdoSHcEslnbiXbQacYAXW6zqVLU0vIYipsgKnpSBrkAKV0qMNeALxarbLJl4EFCHzzyOfEOawuu26TKSUYgcRrVmbwrBYGtnlu5aFm0hIKAQ1CfaLXdViUgkZjOoLdYCvW6BNWFLUCGIZFCKvTP2MEBILKDIACTjKQcjnnGXEh0+Jy6CL1Z5kpCGCVBQAAOFww4qenlCi6rrMoqU7hRUWA/eqwgoAzwQnu0oHhFLsrypy2DhR6sGPlF0tdiVNbeCUjRgPUOfSBbPZRLlqQhKCDifvLUcTvUgD0pBAqV02VUxRAByqeAeHs6QQkMksNWg24LqVZ1OFEhWYIq3AmjHWGt5yDMSwUEp11eFQq9G5xIqxqWhikscixz4wUi6i5ckDi7inJh7xZrDMmIQEtiajlOmj5QaDmt4WdUrDiSQpTsTwSdH1r4QzloogalKD/qAPzixX5dC7QpJMwBI/5bA6dFHT1iGzXQpExKsYRhADEAhgG1CatyPhB6gH9mmO2BXRqekeSpBx4CN6rjWgJi4/aSGKQFDJy3qS0JJdkImqmGYCVYsg5GLk1ODwGr8yzrX+GkqZiWDgO4D+sR2OxzE4ypCxxcHCM9Ye2OUbOpVSsFiEuU1FHp7Q3nyVWmURhWjIjdZJY6kkltaDSHYSpy0UKuDDlEkmUopJCCRk4emRo2cWOXdqEyuyUvqzEv5P7RrYbQJO45W1B2lMI4ACuZ46wBWbXLUlsQIfiGhTabOVzgkJJIS7AEmhOgi7XpZDOKcWBDPxS7t1fKIrBY0y5q5qUzJilJwkgFKUgkksWzNPKFrkKnIQpEwBaTKoTvBnA6xNNVjJVTClg+YfrkM4dWm4rOVOvEovRGNXliqx5Rv/8AHjNlqlS5XYIKgpR3l4iBR3rQ6ZUEVAr6rJNmB0I7RIoVJDscz41hZaLOUKYhQLAlw0dGu9MmyyRKBx4XySBUl3LH65RXbds1Mmq7SdOJBAGWBWH+EBJGvDWFQrtrlLSJeJJFCzjMHhE9hsMxeAplEgqG+yuIfIt6RZr1ulVsws8sSwQC7p3mqosG7o9Y0sy58lAkvIWlIwpUnEFZu7nM5w5AumBVGBZhl0EZFON4TRTtD5D6RkdX5sWfomVMfLEPCg/XKNUSdd455AwZKlM4AD5OT+mjZdkSauTpofIRytQstGbeANPQ5xtgUaEpbNnZh04x6EkOEgk5MA3nWCFIpVNRqr+0GxoJ2IDOcVePsSc4mWhOgfqfoY3lEPvYRwZz4mkZ2GPu1HhU1yqadYAHWsJ/KkZfkJ/q8I2mqJLE4QegEEmzKAofP5B2jemqudA7c+ULsBUJaj0LZEA+zkxKLK+ppo4V84IlWYGrL6lq8wCYklpQnIuYdAOYhQDOzU7wHmBGslGIsX/1GpgpElycABcvX6OGieXZ5hzSl31Zm8IJDoDs6sEvwJz6D/aJJEpT0QRqS/6r9YMwLyoC/TyzeIxNU7GnQE09CICQzEv3nHh9TEKGIcqzbvaHpppkYL7NKnZRd656chHlnQl+8TnQvpqXyhG8TObUAdK+ZeNJqVqLkFmYVr65wYqz4iGKmfjT3jwWQocp/u3kYogkqWoZg894D2jyWQahOFvHxBdzG6yH3hQ8A58TG5QKsl2qMxWtMmhQwypBJLkBmqcR9Kx60jXeOgbCCcz3nJgoSkkOSEk58ATzGsRIkqUrMltKfWANhbmYICU6AUBHnEU+aomq1EmveBHkKQQJSnLgcq1jWZJS4dR5fX9cYCRLCtHy/KyfM1pECyRVmbgQ/mQTBVnkpJJTiFdUj5x7PkId3D684VNHKQCCUJ7RWZxF/TjBRlKA+9Wya7iTz4AfKBpcxY3UlID5DMjqS8b9nM4ADn+q9YYE/apaEgy5Zxa0r4kmFdptU1VCsgHNgwHVqmCN/lnrT5NEWAHvO+VK+ucFJFLUEaueJHs9POCF2dL4phJf8gJxHqdBEfZpBbEQRkC/68o8mYVEAgvwqP8AaDfA02nzFrGEJAQD3Qph48TAqpYH5Q3EEEQTIs4DkEpzrRtTVhGLkcwdcg/WpgANUsPmgeA+sZBbfwv5/KMg2NJsA0Ynqc21YUicWdhugYjrUiDEh950+ZI10yjUrp3uWTDwaCChJcgvUYTTh8olMlIGniR84xak5Y8uRr48Y9kyAtNFeGpb+EF/OK2WghTvZAN5ltWGUepQpSgE4fX2EFru1JNSoZuxLdS9BBllsoQDgCyX/O2X8LRMh2lqrKmqQrrmfB/rGSMQySoDUkadSawdMSB+QPlUP1YEiJrLPPAsAKMw8AC3KsPcGg6J2IHu9KGnhEfYM5CUAZnUnmSae8GTETFFigDg9QQeBZvCPZlhUQ2EnxYjo2USYOTKDukAc2DV5j9UjdaHO8SeaSwpBabsYZs1SVZtyOnXOMm2JFML4g7KIAfqwrACienARhJL8yaFuJ6GCsVK4iTwT8q9K8Iay1FIon2esDzpaVUGeb5s0OwpQ0tObJB6YXy5RGVKTQJYmmRbq75QShFa5Nm4ccdcoIlLSlO6CeZPjVhQc+cEp2BZzEBx5KGdNSxjVchJbPPQtWGTBTEM3EE+NR84E7MurC6xUVZQ9NevE5w7KmVEuWFJdgSl6EjTmMvKPEoJ0PhVn0eJkhRPdwtoWGWrD6wQqTMPADlUmnTJ4JTsC/Y0FOQfrr5wJMs5SoYUiorxGXD5wci71MMSwDSpJGelfpEhsksd9btoHBfkYMuRCiaCRQ0+IjI8WjY2QEYgrmSTSnFoZzJUrCClWZcBJyGTYa14xGgpQT+IXcsWI5sf7wQUvXPKT+98Iz5E6U5R7aClQ3kAChBIZ/GDZNiKqhAIPEaZ5GJE2dSSCoqNcgABwYgmsFEKTZwSCkIbjQl+RjfFhAGXWvllDS0zUYXABUxdxweuRgKcVEnEkM2rjPgR8okwqrLRypT8lEZ9TES0KSN1RPAHM+PHxgqTZlD8ujd5/evrG6LGAN4l+IAHmYOfoAZRKhV3zyGnV43SpxQcq7vpBkkKCTkRoKM3XWNjZwdG6Fm9YogE1a2BCQfAV8y8YEOHwMeH9miRdCUgE6ZZgcT0jyXaAAzV+ImvlnyhbGkJCf3VeZ+QjImNoOn9J+sewvU9i7HZgkFlEjmHqznM/TrEv2bEHACg7swHico9jIMbaMpoIq1YCwQAQUjD1Zqu3OJp61ABT0DAk5h/U9OcZGQ9b2W+k0hSVJwscNA9KvwGmkbSZKAWStQoS5AbPgM/1WMjIc+jHyLIB+YH+WnqY2VZ2clWgyBA4OwMZGQiCzJQAYbxGrbwfVzBFilFnJLsX4mub+HGPIyCdnl0hnWYqWlRGuEAgEjxxUPOsZ/hqhrQHIsfHP1zjIyLxxl5qLlYMFgCAwrV318NIHtE9QBBrWgIB6U/vGRkTnNdHhd9hJE0lAUpIxMWIApxo4pyiSTaAsAjUPk3iw8IyMhfSvsUiWHCC/Bsx1q2UEi72U4DHLEDU9Qc4yMipE3hgu9qYz0arcH4RpPklKhhXh40G8B4EDq0ZGRMh7eKWMmRiyoD6wvmIVvMBQ5AqD/9UexkL22etBjOUGBSGBYc8v1p1gqySlKZYYgmr5s5FRqaH0jIyHJui3UEdtKdkkpr+UBnGekDWm2ZEKLF6kaDkDWMjIc6D2ZLBoVgqFHCSDSIF3eAHJdteXQloyMhWFsPPkpDMWw8A3WNpagtJSsONXqPc5c4yMhRViM2cgnT8oYAEivNvONZdkUWIyHIOWehP6zjIyLwxlZ5ZWDTZ1EHCptGPu9fKB7VY1JSO7n+6kgs7BiA0ZGRWeMkGOVteS5q2/CfoU/Ue0eRkZGHvk19I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14350"/>
            <a:ext cx="821444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191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404143"/>
                </a:solidFill>
                <a:latin typeface="Arial"/>
                <a:cs typeface="Arial"/>
              </a:rPr>
              <a:pPr marL="81915">
                <a:lnSpc>
                  <a:spcPct val="100000"/>
                </a:lnSpc>
              </a:pPr>
              <a:t>2</a:t>
            </a:fld>
            <a:endParaRPr lang="en-US" sz="800"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 smtClean="0"/>
              <a:t>.</a:t>
            </a:r>
            <a:endParaRPr lang="en-US"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vbfoote\Desktop\The-TP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419350"/>
            <a:ext cx="5562600" cy="2379685"/>
          </a:xfrm>
          <a:prstGeom prst="rect">
            <a:avLst/>
          </a:prstGeom>
          <a:noFill/>
        </p:spPr>
      </p:pic>
      <p:sp>
        <p:nvSpPr>
          <p:cNvPr id="5" name="object 5"/>
          <p:cNvSpPr txBox="1"/>
          <p:nvPr/>
        </p:nvSpPr>
        <p:spPr>
          <a:xfrm>
            <a:off x="587374" y="742950"/>
            <a:ext cx="7738109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44500">
              <a:lnSpc>
                <a:spcPct val="100000"/>
              </a:lnSpc>
              <a:buClr>
                <a:srgbClr val="A50E29"/>
              </a:buClr>
              <a:buFont typeface="Arial"/>
              <a:buChar char="–"/>
              <a:tabLst>
                <a:tab pos="462915" algn="l"/>
              </a:tabLst>
            </a:pP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14 Bi-lateral and Multi-lateral already signed by Vietnam</a:t>
            </a:r>
          </a:p>
          <a:p>
            <a:pPr marL="457200" indent="-444500">
              <a:lnSpc>
                <a:spcPct val="100000"/>
              </a:lnSpc>
              <a:buClr>
                <a:srgbClr val="A50E29"/>
              </a:buClr>
              <a:buFont typeface="Arial"/>
              <a:buChar char="–"/>
              <a:tabLst>
                <a:tab pos="462915" algn="l"/>
              </a:tabLst>
            </a:pPr>
            <a:r>
              <a:rPr sz="2000" dirty="0" smtClean="0">
                <a:solidFill>
                  <a:srgbClr val="404143"/>
                </a:solidFill>
                <a:latin typeface="Arial"/>
                <a:cs typeface="Arial"/>
              </a:rPr>
              <a:t>ASEAN</a:t>
            </a:r>
            <a:r>
              <a:rPr sz="2000" spc="-5" dirty="0" smtClean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143"/>
                </a:solidFill>
                <a:latin typeface="Arial"/>
                <a:cs typeface="Arial"/>
              </a:rPr>
              <a:t>FTAs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radi</a:t>
            </a:r>
            <a:r>
              <a:rPr sz="2000" spc="-10" dirty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ionally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143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ocused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on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rade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in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goods</a:t>
            </a:r>
            <a:endParaRPr sz="2000" dirty="0">
              <a:latin typeface="Arial"/>
              <a:cs typeface="Arial"/>
            </a:endParaRPr>
          </a:p>
          <a:p>
            <a:pPr marL="457200" marR="5080" indent="-444500">
              <a:lnSpc>
                <a:spcPct val="100499"/>
              </a:lnSpc>
              <a:spcBef>
                <a:spcPts val="625"/>
              </a:spcBef>
              <a:buClr>
                <a:srgbClr val="A50E29"/>
              </a:buClr>
              <a:buFont typeface="Arial"/>
              <a:buChar char="–"/>
              <a:tabLst>
                <a:tab pos="462915" algn="l"/>
              </a:tabLst>
            </a:pPr>
            <a:r>
              <a:rPr lang="en-US" sz="2000" spc="-15" dirty="0" smtClean="0">
                <a:solidFill>
                  <a:srgbClr val="404143"/>
                </a:solidFill>
                <a:latin typeface="Arial"/>
                <a:cs typeface="Arial"/>
              </a:rPr>
              <a:t>Vietnam has recently added South Korea and EU to long list of FTAs</a:t>
            </a:r>
            <a:endParaRPr lang="en-US" sz="2000" dirty="0" smtClean="0">
              <a:solidFill>
                <a:srgbClr val="404143"/>
              </a:solidFill>
              <a:latin typeface="Arial"/>
              <a:cs typeface="Arial"/>
            </a:endParaRPr>
          </a:p>
          <a:p>
            <a:pPr marL="457200" marR="5080" indent="-444500">
              <a:lnSpc>
                <a:spcPct val="100499"/>
              </a:lnSpc>
              <a:spcBef>
                <a:spcPts val="625"/>
              </a:spcBef>
              <a:buClr>
                <a:srgbClr val="A50E29"/>
              </a:buClr>
              <a:buFont typeface="Arial"/>
              <a:buChar char="–"/>
              <a:tabLst>
                <a:tab pos="462915" algn="l"/>
              </a:tabLst>
            </a:pP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TPP will exist alongside BTA, WTO and other agreements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8229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Other agreements:</a:t>
            </a:r>
            <a:endParaRPr sz="3600" b="1" spc="-2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191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404143"/>
                </a:solidFill>
                <a:latin typeface="Arial"/>
                <a:cs typeface="Arial"/>
              </a:rPr>
              <a:pPr marL="81915">
                <a:lnSpc>
                  <a:spcPct val="100000"/>
                </a:lnSpc>
              </a:pPr>
              <a:t>3</a:t>
            </a:fld>
            <a:endParaRPr lang="en-US" sz="800">
              <a:latin typeface="Arial"/>
              <a:cs typeface="Arial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 smtClean="0"/>
              <a:t>.</a:t>
            </a:r>
            <a:endParaRPr lang="en-US"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047750"/>
            <a:ext cx="8211184" cy="360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5080" indent="-444500">
              <a:lnSpc>
                <a:spcPct val="99000"/>
              </a:lnSpc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ASEAN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143"/>
                </a:solidFill>
                <a:latin typeface="Arial"/>
                <a:cs typeface="Arial"/>
              </a:rPr>
              <a:t>+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6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(Au</a:t>
            </a:r>
            <a:r>
              <a:rPr sz="2000" spc="-10" dirty="0">
                <a:solidFill>
                  <a:srgbClr val="404143"/>
                </a:solidFill>
                <a:latin typeface="Arial"/>
                <a:cs typeface="Arial"/>
              </a:rPr>
              <a:t>st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ralia</a:t>
            </a:r>
            <a:r>
              <a:rPr sz="2000" spc="-10" dirty="0">
                <a:solidFill>
                  <a:srgbClr val="404143"/>
                </a:solidFill>
                <a:latin typeface="Arial"/>
                <a:cs typeface="Arial"/>
              </a:rPr>
              <a:t>,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China</a:t>
            </a:r>
            <a:r>
              <a:rPr sz="2000" spc="-10" dirty="0">
                <a:solidFill>
                  <a:srgbClr val="404143"/>
                </a:solidFill>
                <a:latin typeface="Arial"/>
                <a:cs typeface="Arial"/>
              </a:rPr>
              <a:t>,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14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ndia</a:t>
            </a:r>
            <a:r>
              <a:rPr sz="2000" spc="-10" dirty="0">
                <a:solidFill>
                  <a:srgbClr val="404143"/>
                </a:solidFill>
                <a:latin typeface="Arial"/>
                <a:cs typeface="Arial"/>
              </a:rPr>
              <a:t>,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Japan</a:t>
            </a:r>
            <a:r>
              <a:rPr sz="2000" spc="-10" dirty="0">
                <a:solidFill>
                  <a:srgbClr val="404143"/>
                </a:solidFill>
                <a:latin typeface="Arial"/>
                <a:cs typeface="Arial"/>
              </a:rPr>
              <a:t>,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Korea</a:t>
            </a:r>
            <a:r>
              <a:rPr sz="2000" spc="-10" dirty="0">
                <a:solidFill>
                  <a:srgbClr val="404143"/>
                </a:solidFill>
                <a:latin typeface="Arial"/>
                <a:cs typeface="Arial"/>
              </a:rPr>
              <a:t>,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New </a:t>
            </a:r>
            <a:r>
              <a:rPr sz="2000" spc="-15" dirty="0">
                <a:solidFill>
                  <a:srgbClr val="404143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ealand)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pursuing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143"/>
                </a:solidFill>
                <a:latin typeface="Arial"/>
                <a:cs typeface="Arial"/>
              </a:rPr>
              <a:t>Re</a:t>
            </a:r>
            <a:r>
              <a:rPr sz="2000" b="1" spc="-15" dirty="0">
                <a:solidFill>
                  <a:srgbClr val="404143"/>
                </a:solidFill>
                <a:latin typeface="Arial"/>
                <a:cs typeface="Arial"/>
              </a:rPr>
              <a:t>gion</a:t>
            </a:r>
            <a:r>
              <a:rPr sz="2000" b="1" dirty="0">
                <a:solidFill>
                  <a:srgbClr val="404143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404143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143"/>
                </a:solidFill>
                <a:latin typeface="Arial"/>
                <a:cs typeface="Arial"/>
              </a:rPr>
              <a:t>C</a:t>
            </a:r>
            <a:r>
              <a:rPr sz="2000" b="1" spc="-15" dirty="0">
                <a:solidFill>
                  <a:srgbClr val="404143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404143"/>
                </a:solidFill>
                <a:latin typeface="Arial"/>
                <a:cs typeface="Arial"/>
              </a:rPr>
              <a:t>m</a:t>
            </a:r>
            <a:r>
              <a:rPr sz="2000" b="1" spc="-15" dirty="0">
                <a:solidFill>
                  <a:srgbClr val="404143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404143"/>
                </a:solidFill>
                <a:latin typeface="Arial"/>
                <a:cs typeface="Arial"/>
              </a:rPr>
              <a:t>re</a:t>
            </a:r>
            <a:r>
              <a:rPr sz="2000" b="1" spc="-15" dirty="0">
                <a:solidFill>
                  <a:srgbClr val="404143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404143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404143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404143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404143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404143"/>
                </a:solidFill>
                <a:latin typeface="Arial"/>
                <a:cs typeface="Arial"/>
              </a:rPr>
              <a:t>ve</a:t>
            </a:r>
            <a:r>
              <a:rPr sz="2000" b="1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143"/>
                </a:solidFill>
                <a:latin typeface="Arial"/>
                <a:cs typeface="Arial"/>
              </a:rPr>
              <a:t>Ec</a:t>
            </a:r>
            <a:r>
              <a:rPr sz="2000" b="1" spc="-15" dirty="0">
                <a:solidFill>
                  <a:srgbClr val="404143"/>
                </a:solidFill>
                <a:latin typeface="Arial"/>
                <a:cs typeface="Arial"/>
              </a:rPr>
              <a:t>ono</a:t>
            </a:r>
            <a:r>
              <a:rPr sz="2000" b="1" dirty="0">
                <a:solidFill>
                  <a:srgbClr val="404143"/>
                </a:solidFill>
                <a:latin typeface="Arial"/>
                <a:cs typeface="Arial"/>
              </a:rPr>
              <a:t>m</a:t>
            </a:r>
            <a:r>
              <a:rPr sz="2000" b="1" spc="-10" dirty="0">
                <a:solidFill>
                  <a:srgbClr val="404143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404143"/>
                </a:solidFill>
                <a:latin typeface="Arial"/>
                <a:cs typeface="Arial"/>
              </a:rPr>
              <a:t>c Par</a:t>
            </a:r>
            <a:r>
              <a:rPr sz="2000" b="1" spc="-15" dirty="0">
                <a:solidFill>
                  <a:srgbClr val="404143"/>
                </a:solidFill>
                <a:latin typeface="Arial"/>
                <a:cs typeface="Arial"/>
              </a:rPr>
              <a:t>tn</a:t>
            </a:r>
            <a:r>
              <a:rPr sz="2000" b="1" dirty="0">
                <a:solidFill>
                  <a:srgbClr val="404143"/>
                </a:solidFill>
                <a:latin typeface="Arial"/>
                <a:cs typeface="Arial"/>
              </a:rPr>
              <a:t>ers</a:t>
            </a:r>
            <a:r>
              <a:rPr sz="2000" b="1" spc="-15" dirty="0">
                <a:solidFill>
                  <a:srgbClr val="404143"/>
                </a:solidFill>
                <a:latin typeface="Arial"/>
                <a:cs typeface="Arial"/>
              </a:rPr>
              <a:t>hip</a:t>
            </a:r>
            <a:r>
              <a:rPr sz="2000" b="1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(RC</a:t>
            </a:r>
            <a:r>
              <a:rPr sz="2000" spc="-15" dirty="0">
                <a:solidFill>
                  <a:srgbClr val="404143"/>
                </a:solidFill>
                <a:latin typeface="Arial"/>
                <a:cs typeface="Arial"/>
              </a:rPr>
              <a:t>EP).</a:t>
            </a:r>
            <a:endParaRPr sz="2000" dirty="0">
              <a:latin typeface="Arial"/>
              <a:cs typeface="Arial"/>
            </a:endParaRPr>
          </a:p>
          <a:p>
            <a:pPr marL="457200" marR="480695" indent="-444500">
              <a:lnSpc>
                <a:spcPct val="100000"/>
              </a:lnSpc>
              <a:spcBef>
                <a:spcPts val="74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RC</a:t>
            </a:r>
            <a:r>
              <a:rPr sz="2000" spc="-20" dirty="0">
                <a:solidFill>
                  <a:srgbClr val="404143"/>
                </a:solidFill>
                <a:latin typeface="Arial"/>
                <a:cs typeface="Arial"/>
              </a:rPr>
              <a:t>EP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aims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broaden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and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deepen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ASEAN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404143"/>
                </a:solidFill>
                <a:latin typeface="Arial"/>
                <a:cs typeface="Arial"/>
              </a:rPr>
              <a:t>pa</a:t>
            </a:r>
            <a:r>
              <a:rPr sz="2000" spc="-10" dirty="0" smtClean="0">
                <a:solidFill>
                  <a:srgbClr val="404143"/>
                </a:solidFill>
                <a:latin typeface="Arial"/>
                <a:cs typeface="Arial"/>
              </a:rPr>
              <a:t>ct</a:t>
            </a:r>
            <a:r>
              <a:rPr sz="2000" dirty="0" smtClean="0">
                <a:solidFill>
                  <a:srgbClr val="404143"/>
                </a:solidFill>
                <a:latin typeface="Arial"/>
                <a:cs typeface="Arial"/>
              </a:rPr>
              <a:t>s</a:t>
            </a: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457200" marR="105410" indent="-444500" algn="just">
              <a:lnSpc>
                <a:spcPct val="100299"/>
              </a:lnSpc>
              <a:spcBef>
                <a:spcPts val="73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sz="2000" dirty="0" smtClean="0">
                <a:solidFill>
                  <a:srgbClr val="404143"/>
                </a:solidFill>
                <a:latin typeface="Arial"/>
                <a:cs typeface="Arial"/>
              </a:rPr>
              <a:t>RC</a:t>
            </a:r>
            <a:r>
              <a:rPr sz="2000" spc="-20" dirty="0" smtClean="0">
                <a:solidFill>
                  <a:srgbClr val="404143"/>
                </a:solidFill>
                <a:latin typeface="Arial"/>
                <a:cs typeface="Arial"/>
              </a:rPr>
              <a:t>EP</a:t>
            </a:r>
            <a:r>
              <a:rPr sz="2000" spc="-5" dirty="0" smtClean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lang="en-US" sz="2000" spc="-5" dirty="0" smtClean="0">
                <a:solidFill>
                  <a:srgbClr val="404143"/>
                </a:solidFill>
                <a:latin typeface="Arial"/>
                <a:cs typeface="Arial"/>
              </a:rPr>
              <a:t> more countries but </a:t>
            </a:r>
            <a:r>
              <a:rPr sz="2000" dirty="0" smtClean="0">
                <a:solidFill>
                  <a:srgbClr val="404143"/>
                </a:solidFill>
                <a:latin typeface="Arial"/>
                <a:cs typeface="Arial"/>
              </a:rPr>
              <a:t>less</a:t>
            </a:r>
            <a:r>
              <a:rPr sz="2000" spc="-5" dirty="0" smtClean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404143"/>
                </a:solidFill>
                <a:latin typeface="Arial"/>
                <a:cs typeface="Arial"/>
              </a:rPr>
              <a:t>ambi</a:t>
            </a:r>
            <a:r>
              <a:rPr sz="2000" spc="-10" dirty="0" smtClean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r>
              <a:rPr sz="2000" dirty="0" smtClean="0">
                <a:solidFill>
                  <a:srgbClr val="404143"/>
                </a:solidFill>
                <a:latin typeface="Arial"/>
                <a:cs typeface="Arial"/>
              </a:rPr>
              <a:t>iou</a:t>
            </a:r>
            <a:r>
              <a:rPr sz="2000" spc="-10" dirty="0" smtClean="0">
                <a:solidFill>
                  <a:srgbClr val="404143"/>
                </a:solidFill>
                <a:latin typeface="Arial"/>
                <a:cs typeface="Arial"/>
              </a:rPr>
              <a:t>s.</a:t>
            </a:r>
            <a:endParaRPr lang="en-US" sz="2000" spc="-10" dirty="0" smtClean="0">
              <a:solidFill>
                <a:srgbClr val="404143"/>
              </a:solidFill>
              <a:latin typeface="Arial"/>
              <a:cs typeface="Arial"/>
            </a:endParaRPr>
          </a:p>
          <a:p>
            <a:pPr marL="457200" marR="105410" indent="-444500" algn="just">
              <a:lnSpc>
                <a:spcPct val="100299"/>
              </a:lnSpc>
              <a:spcBef>
                <a:spcPts val="73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endParaRPr lang="en-US" sz="2000" spc="-10" dirty="0">
              <a:solidFill>
                <a:srgbClr val="404143"/>
              </a:solidFill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spcBef>
                <a:spcPts val="74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2000" spc="-15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PP</a:t>
            </a:r>
            <a:r>
              <a:rPr lang="en-US" sz="20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could have a bigger</a:t>
            </a:r>
            <a:r>
              <a:rPr lang="en-US" sz="2000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payo</a:t>
            </a:r>
            <a:r>
              <a:rPr lang="en-US" sz="2000" spc="-10" dirty="0" smtClean="0">
                <a:solidFill>
                  <a:srgbClr val="C00000"/>
                </a:solidFill>
                <a:latin typeface="Arial"/>
                <a:cs typeface="Arial"/>
              </a:rPr>
              <a:t>ff</a:t>
            </a:r>
            <a:r>
              <a:rPr lang="en-US" sz="2000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000" spc="-10" dirty="0" smtClean="0">
                <a:solidFill>
                  <a:srgbClr val="C00000"/>
                </a:solidFill>
                <a:latin typeface="Arial"/>
                <a:cs typeface="Arial"/>
              </a:rPr>
              <a:t>for </a:t>
            </a: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members</a:t>
            </a:r>
            <a:r>
              <a:rPr lang="en-US" sz="2000" spc="-10" dirty="0" smtClean="0">
                <a:solidFill>
                  <a:srgbClr val="C00000"/>
                </a:solidFill>
                <a:latin typeface="Arial"/>
                <a:cs typeface="Arial"/>
              </a:rPr>
              <a:t>  </a:t>
            </a:r>
          </a:p>
          <a:p>
            <a:pPr marL="461645" indent="-448945">
              <a:lnSpc>
                <a:spcPct val="100000"/>
              </a:lnSpc>
              <a:spcBef>
                <a:spcPts val="74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2000" spc="-10" dirty="0" smtClean="0">
                <a:solidFill>
                  <a:srgbClr val="C00000"/>
                </a:solidFill>
                <a:latin typeface="Arial"/>
                <a:cs typeface="Arial"/>
              </a:rPr>
              <a:t>TPP can grow: South Korea, Thailand, Philippines, Taiwan, </a:t>
            </a:r>
            <a:r>
              <a:rPr lang="en-US" sz="2000" spc="-10" dirty="0" smtClean="0">
                <a:solidFill>
                  <a:srgbClr val="C00000"/>
                </a:solidFill>
                <a:latin typeface="Arial"/>
                <a:cs typeface="Arial"/>
              </a:rPr>
              <a:t>Indonesia – </a:t>
            </a:r>
            <a:r>
              <a:rPr lang="en-US" sz="2000" spc="-10" dirty="0" smtClean="0">
                <a:solidFill>
                  <a:srgbClr val="C00000"/>
                </a:solidFill>
                <a:latin typeface="Arial"/>
                <a:cs typeface="Arial"/>
              </a:rPr>
              <a:t>who will join next? </a:t>
            </a:r>
            <a:endParaRPr lang="en-US" sz="200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457200" marR="105410" indent="-444500" algn="just">
              <a:lnSpc>
                <a:spcPct val="100299"/>
              </a:lnSpc>
              <a:spcBef>
                <a:spcPts val="73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xfrm>
            <a:off x="3124200" y="4811851"/>
            <a:ext cx="2895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 smtClean="0"/>
              <a:t>.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228601"/>
            <a:ext cx="83058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cs typeface="Arial"/>
              </a:rPr>
              <a:t>RC</a:t>
            </a:r>
            <a:r>
              <a:rPr sz="3600" b="1" spc="-25" dirty="0">
                <a:cs typeface="Arial"/>
              </a:rPr>
              <a:t>EP</a:t>
            </a:r>
            <a:r>
              <a:rPr sz="3600" b="1" spc="-5" dirty="0">
                <a:cs typeface="Arial"/>
              </a:rPr>
              <a:t> </a:t>
            </a:r>
            <a:r>
              <a:rPr sz="3600" b="1" dirty="0">
                <a:cs typeface="Arial"/>
              </a:rPr>
              <a:t>and</a:t>
            </a:r>
            <a:r>
              <a:rPr sz="3600" b="1" spc="-5" dirty="0">
                <a:cs typeface="Arial"/>
              </a:rPr>
              <a:t> </a:t>
            </a:r>
            <a:r>
              <a:rPr sz="3600" b="1" spc="-25" dirty="0">
                <a:cs typeface="Arial"/>
              </a:rPr>
              <a:t>T</a:t>
            </a:r>
            <a:r>
              <a:rPr sz="3600" b="1" spc="-20" dirty="0">
                <a:cs typeface="Arial"/>
              </a:rPr>
              <a:t>PP</a:t>
            </a:r>
            <a:r>
              <a:rPr sz="3600" b="1" spc="-20" dirty="0">
                <a:solidFill>
                  <a:srgbClr val="C00000"/>
                </a:solidFill>
                <a:cs typeface="Arial"/>
              </a:rPr>
              <a:t>:</a:t>
            </a:r>
            <a:r>
              <a:rPr sz="3600" b="1" spc="-5" dirty="0">
                <a:solidFill>
                  <a:srgbClr val="C00000"/>
                </a:solidFill>
                <a:cs typeface="Arial"/>
              </a:rPr>
              <a:t> </a:t>
            </a:r>
            <a:r>
              <a:rPr sz="3600" b="1" dirty="0">
                <a:solidFill>
                  <a:srgbClr val="C00000"/>
                </a:solidFill>
                <a:cs typeface="Arial"/>
              </a:rPr>
              <a:t>Complemen</a:t>
            </a:r>
            <a:r>
              <a:rPr sz="3600" b="1" spc="-10" dirty="0">
                <a:solidFill>
                  <a:srgbClr val="C00000"/>
                </a:solidFill>
                <a:cs typeface="Arial"/>
              </a:rPr>
              <a:t>t</a:t>
            </a:r>
            <a:r>
              <a:rPr sz="3600" b="1" spc="-5" dirty="0">
                <a:solidFill>
                  <a:srgbClr val="C00000"/>
                </a:solidFill>
                <a:cs typeface="Arial"/>
              </a:rPr>
              <a:t> </a:t>
            </a:r>
            <a:r>
              <a:rPr sz="3600" b="1" dirty="0">
                <a:solidFill>
                  <a:srgbClr val="C00000"/>
                </a:solidFill>
                <a:cs typeface="Arial"/>
              </a:rPr>
              <a:t>or</a:t>
            </a:r>
            <a:r>
              <a:rPr sz="3600" b="1" spc="-5" dirty="0">
                <a:solidFill>
                  <a:srgbClr val="C00000"/>
                </a:solidFill>
                <a:cs typeface="Arial"/>
              </a:rPr>
              <a:t> </a:t>
            </a:r>
            <a:r>
              <a:rPr sz="3600" b="1" dirty="0">
                <a:solidFill>
                  <a:srgbClr val="C00000"/>
                </a:solidFill>
                <a:cs typeface="Arial"/>
              </a:rPr>
              <a:t>Compe</a:t>
            </a:r>
            <a:r>
              <a:rPr sz="3600" b="1" spc="-15" dirty="0">
                <a:solidFill>
                  <a:srgbClr val="C00000"/>
                </a:solidFill>
                <a:cs typeface="Arial"/>
              </a:rPr>
              <a:t>t</a:t>
            </a:r>
            <a:r>
              <a:rPr sz="3600" b="1" dirty="0">
                <a:solidFill>
                  <a:srgbClr val="C00000"/>
                </a:solidFill>
                <a:cs typeface="Arial"/>
              </a:rPr>
              <a:t>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100" y="228601"/>
            <a:ext cx="85471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cs typeface="Arial"/>
              </a:rPr>
              <a:t>VN-U</a:t>
            </a:r>
            <a:r>
              <a:rPr sz="3600" b="1" spc="-25" dirty="0">
                <a:cs typeface="Arial"/>
              </a:rPr>
              <a:t>S</a:t>
            </a:r>
            <a:r>
              <a:rPr sz="3600" b="1" spc="-5" dirty="0">
                <a:cs typeface="Arial"/>
              </a:rPr>
              <a:t> </a:t>
            </a:r>
            <a:r>
              <a:rPr sz="3600" b="1" spc="-25" dirty="0">
                <a:cs typeface="Arial"/>
              </a:rPr>
              <a:t>T</a:t>
            </a:r>
            <a:r>
              <a:rPr sz="3600" b="1" dirty="0">
                <a:cs typeface="Arial"/>
              </a:rPr>
              <a:t>rade</a:t>
            </a:r>
            <a:r>
              <a:rPr sz="3600" b="1" spc="-5" dirty="0">
                <a:cs typeface="Arial"/>
              </a:rPr>
              <a:t> </a:t>
            </a:r>
            <a:r>
              <a:rPr sz="3600" b="1" dirty="0">
                <a:solidFill>
                  <a:srgbClr val="A50E29"/>
                </a:solidFill>
                <a:cs typeface="Arial"/>
              </a:rPr>
              <a:t>a</a:t>
            </a:r>
            <a:r>
              <a:rPr sz="3600" b="1" spc="-15" dirty="0">
                <a:solidFill>
                  <a:srgbClr val="A50E29"/>
                </a:solidFill>
                <a:cs typeface="Arial"/>
              </a:rPr>
              <a:t>ft</a:t>
            </a:r>
            <a:r>
              <a:rPr sz="3600" b="1" dirty="0">
                <a:solidFill>
                  <a:srgbClr val="A50E29"/>
                </a:solidFill>
                <a:cs typeface="Arial"/>
              </a:rPr>
              <a:t>er</a:t>
            </a:r>
            <a:r>
              <a:rPr sz="3600" b="1" spc="-5" dirty="0">
                <a:solidFill>
                  <a:srgbClr val="A50E29"/>
                </a:solidFill>
                <a:cs typeface="Arial"/>
              </a:rPr>
              <a:t> </a:t>
            </a:r>
            <a:r>
              <a:rPr sz="3600" b="1" spc="-25" dirty="0">
                <a:solidFill>
                  <a:srgbClr val="A50E29"/>
                </a:solidFill>
                <a:cs typeface="Arial"/>
              </a:rPr>
              <a:t>BT</a:t>
            </a:r>
            <a:r>
              <a:rPr sz="3600" b="1" spc="-20" dirty="0">
                <a:solidFill>
                  <a:srgbClr val="A50E29"/>
                </a:solidFill>
                <a:cs typeface="Arial"/>
              </a:rPr>
              <a:t>A,</a:t>
            </a:r>
            <a:r>
              <a:rPr sz="3600" b="1" spc="-5" dirty="0">
                <a:solidFill>
                  <a:srgbClr val="A50E29"/>
                </a:solidFill>
                <a:cs typeface="Arial"/>
              </a:rPr>
              <a:t> </a:t>
            </a:r>
            <a:r>
              <a:rPr sz="3600" b="1" spc="-30" dirty="0" smtClean="0">
                <a:solidFill>
                  <a:srgbClr val="A50E29"/>
                </a:solidFill>
                <a:cs typeface="Arial"/>
              </a:rPr>
              <a:t>WT</a:t>
            </a:r>
            <a:r>
              <a:rPr sz="3600" b="1" spc="-25" dirty="0" smtClean="0">
                <a:solidFill>
                  <a:srgbClr val="A50E29"/>
                </a:solidFill>
                <a:cs typeface="Arial"/>
              </a:rPr>
              <a:t>O</a:t>
            </a:r>
            <a:r>
              <a:rPr lang="en-US" sz="3600" b="1" spc="-25" dirty="0" smtClean="0">
                <a:solidFill>
                  <a:srgbClr val="A50E29"/>
                </a:solidFill>
                <a:cs typeface="Arial"/>
              </a:rPr>
              <a:t> and now TPP?</a:t>
            </a:r>
            <a:endParaRPr sz="3600" b="1" dirty="0"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7981" y="1044286"/>
            <a:ext cx="8084126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16" y="1075551"/>
            <a:ext cx="8077200" cy="276999"/>
          </a:xfrm>
          <a:custGeom>
            <a:avLst/>
            <a:gdLst/>
            <a:ahLst/>
            <a:cxnLst/>
            <a:rect l="l" t="t" r="r" b="b"/>
            <a:pathLst>
              <a:path w="8077200" h="5384800">
                <a:moveTo>
                  <a:pt x="7950206" y="0"/>
                </a:moveTo>
                <a:lnTo>
                  <a:pt x="124890" y="16"/>
                </a:lnTo>
                <a:lnTo>
                  <a:pt x="82689" y="7929"/>
                </a:lnTo>
                <a:lnTo>
                  <a:pt x="46688" y="28585"/>
                </a:lnTo>
                <a:lnTo>
                  <a:pt x="19383" y="59486"/>
                </a:lnTo>
                <a:lnTo>
                  <a:pt x="3272" y="98135"/>
                </a:lnTo>
                <a:lnTo>
                  <a:pt x="0" y="5259891"/>
                </a:lnTo>
                <a:lnTo>
                  <a:pt x="1067" y="5274492"/>
                </a:lnTo>
                <a:lnTo>
                  <a:pt x="13506" y="5314904"/>
                </a:lnTo>
                <a:lnTo>
                  <a:pt x="37854" y="5348284"/>
                </a:lnTo>
                <a:lnTo>
                  <a:pt x="71615" y="5372134"/>
                </a:lnTo>
                <a:lnTo>
                  <a:pt x="112293" y="5383959"/>
                </a:lnTo>
                <a:lnTo>
                  <a:pt x="126957" y="5384797"/>
                </a:lnTo>
                <a:lnTo>
                  <a:pt x="7952274" y="5384781"/>
                </a:lnTo>
                <a:lnTo>
                  <a:pt x="7994475" y="5376867"/>
                </a:lnTo>
                <a:lnTo>
                  <a:pt x="8030476" y="5356211"/>
                </a:lnTo>
                <a:lnTo>
                  <a:pt x="8057781" y="5325310"/>
                </a:lnTo>
                <a:lnTo>
                  <a:pt x="8073892" y="5286661"/>
                </a:lnTo>
                <a:lnTo>
                  <a:pt x="8077164" y="124905"/>
                </a:lnTo>
                <a:lnTo>
                  <a:pt x="8076096" y="110304"/>
                </a:lnTo>
                <a:lnTo>
                  <a:pt x="8063658" y="69892"/>
                </a:lnTo>
                <a:lnTo>
                  <a:pt x="8039309" y="36513"/>
                </a:lnTo>
                <a:lnTo>
                  <a:pt x="8005548" y="12662"/>
                </a:lnTo>
                <a:lnTo>
                  <a:pt x="7964870" y="837"/>
                </a:lnTo>
                <a:lnTo>
                  <a:pt x="79502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13905" y="4627591"/>
            <a:ext cx="112395" cy="276999"/>
          </a:xfrm>
          <a:custGeom>
            <a:avLst/>
            <a:gdLst/>
            <a:ahLst/>
            <a:cxnLst/>
            <a:rect l="l" t="t" r="r" b="b"/>
            <a:pathLst>
              <a:path w="112394">
                <a:moveTo>
                  <a:pt x="0" y="0"/>
                </a:moveTo>
                <a:lnTo>
                  <a:pt x="112222" y="0"/>
                </a:lnTo>
              </a:path>
            </a:pathLst>
          </a:custGeom>
          <a:ln w="46989">
            <a:solidFill>
              <a:srgbClr val="9434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76745" y="4644808"/>
            <a:ext cx="5901690" cy="276999"/>
          </a:xfrm>
          <a:custGeom>
            <a:avLst/>
            <a:gdLst/>
            <a:ahLst/>
            <a:cxnLst/>
            <a:rect l="l" t="t" r="r" b="b"/>
            <a:pathLst>
              <a:path w="5901690">
                <a:moveTo>
                  <a:pt x="0" y="0"/>
                </a:moveTo>
                <a:lnTo>
                  <a:pt x="5901467" y="0"/>
                </a:lnTo>
              </a:path>
            </a:pathLst>
          </a:custGeom>
          <a:ln w="434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20573" y="4752363"/>
            <a:ext cx="2662503" cy="279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49288" y="4764580"/>
            <a:ext cx="1118924" cy="276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25675" y="4754061"/>
            <a:ext cx="1893793" cy="277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 txBox="1"/>
          <p:nvPr/>
        </p:nvSpPr>
        <p:spPr>
          <a:xfrm>
            <a:off x="726214" y="819150"/>
            <a:ext cx="7655786" cy="1567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775">
              <a:lnSpc>
                <a:spcPct val="100000"/>
              </a:lnSpc>
            </a:pPr>
            <a:r>
              <a:rPr sz="1400" b="1" spc="-40" dirty="0">
                <a:latin typeface="Arial"/>
                <a:cs typeface="Arial"/>
              </a:rPr>
              <a:t>V</a:t>
            </a:r>
            <a:r>
              <a:rPr sz="1400" b="1" spc="-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tn</a:t>
            </a:r>
            <a:r>
              <a:rPr sz="1400" b="1" dirty="0">
                <a:latin typeface="Arial"/>
                <a:cs typeface="Arial"/>
              </a:rPr>
              <a:t>am-U</a:t>
            </a:r>
            <a:r>
              <a:rPr sz="1400" b="1" spc="-10" dirty="0">
                <a:latin typeface="Arial"/>
                <a:cs typeface="Arial"/>
              </a:rPr>
              <a:t>.S.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ra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5" dirty="0">
                <a:latin typeface="Arial"/>
                <a:cs typeface="Arial"/>
              </a:rPr>
              <a:t>, </a:t>
            </a:r>
            <a:r>
              <a:rPr sz="1400" b="1" dirty="0">
                <a:latin typeface="Arial"/>
                <a:cs typeface="Arial"/>
              </a:rPr>
              <a:t>2001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lang="en-US" sz="1400" b="1" dirty="0" smtClean="0">
                <a:latin typeface="Arial"/>
                <a:cs typeface="Arial"/>
              </a:rPr>
              <a:t>–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dirty="0" smtClean="0">
                <a:latin typeface="Arial"/>
                <a:cs typeface="Arial"/>
              </a:rPr>
              <a:t>2015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sz="1400" b="1" dirty="0" err="1" smtClean="0">
                <a:latin typeface="Arial"/>
                <a:cs typeface="Arial"/>
              </a:rPr>
              <a:t>e</a:t>
            </a:r>
            <a:r>
              <a:rPr lang="en-US" sz="1400" b="1" dirty="0" err="1" smtClean="0">
                <a:latin typeface="Arial"/>
                <a:cs typeface="Arial"/>
              </a:rPr>
              <a:t>st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($</a:t>
            </a:r>
            <a:r>
              <a:rPr sz="1400" b="1" spc="-10" dirty="0">
                <a:latin typeface="Arial"/>
                <a:cs typeface="Arial"/>
              </a:rPr>
              <a:t>bil</a:t>
            </a:r>
            <a:r>
              <a:rPr sz="1400" b="1" dirty="0"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ts val="14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ts val="1900"/>
              </a:lnSpc>
              <a:spcBef>
                <a:spcPts val="67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$40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ts val="14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$35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43"/>
              </a:spcBef>
            </a:pPr>
            <a:endParaRPr sz="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 smtClean="0">
                <a:latin typeface="Arial"/>
                <a:cs typeface="Arial"/>
              </a:rPr>
              <a:t>$</a:t>
            </a:r>
            <a:r>
              <a:rPr sz="1400" b="1" spc="-5" dirty="0">
                <a:latin typeface="Arial"/>
                <a:cs typeface="Arial"/>
              </a:rPr>
              <a:t>30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457200" y="1075551"/>
            <a:ext cx="8077200" cy="276999"/>
          </a:xfrm>
          <a:custGeom>
            <a:avLst/>
            <a:gdLst/>
            <a:ahLst/>
            <a:cxnLst/>
            <a:rect l="l" t="t" r="r" b="b"/>
            <a:pathLst>
              <a:path w="8077200" h="5384800">
                <a:moveTo>
                  <a:pt x="0" y="126974"/>
                </a:moveTo>
                <a:lnTo>
                  <a:pt x="7261" y="84546"/>
                </a:lnTo>
                <a:lnTo>
                  <a:pt x="27381" y="48202"/>
                </a:lnTo>
                <a:lnTo>
                  <a:pt x="57862" y="20438"/>
                </a:lnTo>
                <a:lnTo>
                  <a:pt x="96206" y="3753"/>
                </a:lnTo>
                <a:lnTo>
                  <a:pt x="7950221" y="0"/>
                </a:lnTo>
                <a:lnTo>
                  <a:pt x="7964886" y="837"/>
                </a:lnTo>
                <a:lnTo>
                  <a:pt x="8005563" y="12662"/>
                </a:lnTo>
                <a:lnTo>
                  <a:pt x="8039324" y="36513"/>
                </a:lnTo>
                <a:lnTo>
                  <a:pt x="8063673" y="69892"/>
                </a:lnTo>
                <a:lnTo>
                  <a:pt x="8076112" y="110303"/>
                </a:lnTo>
                <a:lnTo>
                  <a:pt x="8077196" y="5257823"/>
                </a:lnTo>
                <a:lnTo>
                  <a:pt x="8076359" y="5272487"/>
                </a:lnTo>
                <a:lnTo>
                  <a:pt x="8064534" y="5313165"/>
                </a:lnTo>
                <a:lnTo>
                  <a:pt x="8040683" y="5346926"/>
                </a:lnTo>
                <a:lnTo>
                  <a:pt x="8007303" y="5371274"/>
                </a:lnTo>
                <a:lnTo>
                  <a:pt x="7966892" y="5383713"/>
                </a:lnTo>
                <a:lnTo>
                  <a:pt x="126973" y="5384797"/>
                </a:lnTo>
                <a:lnTo>
                  <a:pt x="112309" y="5383959"/>
                </a:lnTo>
                <a:lnTo>
                  <a:pt x="71632" y="5372135"/>
                </a:lnTo>
                <a:lnTo>
                  <a:pt x="37871" y="5348284"/>
                </a:lnTo>
                <a:lnTo>
                  <a:pt x="13522" y="5314904"/>
                </a:lnTo>
                <a:lnTo>
                  <a:pt x="1084" y="5274493"/>
                </a:lnTo>
                <a:lnTo>
                  <a:pt x="0" y="126974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228" name="Group 227"/>
          <p:cNvGrpSpPr/>
          <p:nvPr/>
        </p:nvGrpSpPr>
        <p:grpSpPr>
          <a:xfrm>
            <a:off x="726213" y="1548674"/>
            <a:ext cx="7731987" cy="3080476"/>
            <a:chOff x="519292" y="1730086"/>
            <a:chExt cx="7882495" cy="3160476"/>
          </a:xfrm>
        </p:grpSpPr>
        <p:sp>
          <p:nvSpPr>
            <p:cNvPr id="5" name="object 5"/>
            <p:cNvSpPr/>
            <p:nvPr/>
          </p:nvSpPr>
          <p:spPr>
            <a:xfrm>
              <a:off x="6795654" y="4280015"/>
              <a:ext cx="82550" cy="276999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557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04955" y="4280015"/>
              <a:ext cx="166370" cy="276999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255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14257" y="4280015"/>
              <a:ext cx="166370" cy="276999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252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23560" y="4280015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4">
                  <a:moveTo>
                    <a:pt x="0" y="0"/>
                  </a:moveTo>
                  <a:lnTo>
                    <a:pt x="278475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37018" y="4280015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4">
                  <a:moveTo>
                    <a:pt x="0" y="0"/>
                  </a:moveTo>
                  <a:lnTo>
                    <a:pt x="278476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46320" y="4280015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4">
                  <a:moveTo>
                    <a:pt x="0" y="0"/>
                  </a:moveTo>
                  <a:lnTo>
                    <a:pt x="278475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55623" y="4280015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4">
                  <a:moveTo>
                    <a:pt x="0" y="0"/>
                  </a:moveTo>
                  <a:lnTo>
                    <a:pt x="278475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64924" y="4280015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4">
                  <a:moveTo>
                    <a:pt x="0" y="0"/>
                  </a:moveTo>
                  <a:lnTo>
                    <a:pt x="278476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74225" y="4280015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4">
                  <a:moveTo>
                    <a:pt x="0" y="0"/>
                  </a:moveTo>
                  <a:lnTo>
                    <a:pt x="278478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87684" y="4280015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4">
                  <a:moveTo>
                    <a:pt x="0" y="0"/>
                  </a:moveTo>
                  <a:lnTo>
                    <a:pt x="278476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96985" y="4280015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4">
                  <a:moveTo>
                    <a:pt x="0" y="0"/>
                  </a:moveTo>
                  <a:lnTo>
                    <a:pt x="278478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06287" y="4280015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4">
                  <a:moveTo>
                    <a:pt x="0" y="0"/>
                  </a:moveTo>
                  <a:lnTo>
                    <a:pt x="278476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6744" y="4280015"/>
              <a:ext cx="1417320" cy="276999"/>
            </a:xfrm>
            <a:custGeom>
              <a:avLst/>
              <a:gdLst/>
              <a:ahLst/>
              <a:cxnLst/>
              <a:rect l="l" t="t" r="r" b="b"/>
              <a:pathLst>
                <a:path w="1417320">
                  <a:moveTo>
                    <a:pt x="0" y="0"/>
                  </a:moveTo>
                  <a:lnTo>
                    <a:pt x="1417319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95654" y="3915294"/>
              <a:ext cx="82550" cy="276999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556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04956" y="3915294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476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14258" y="3915294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4">
                  <a:moveTo>
                    <a:pt x="0" y="0"/>
                  </a:moveTo>
                  <a:lnTo>
                    <a:pt x="278476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23560" y="3915294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4">
                  <a:moveTo>
                    <a:pt x="0" y="0"/>
                  </a:moveTo>
                  <a:lnTo>
                    <a:pt x="278475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37018" y="3915294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4">
                  <a:moveTo>
                    <a:pt x="0" y="0"/>
                  </a:moveTo>
                  <a:lnTo>
                    <a:pt x="278476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46320" y="3915294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4">
                  <a:moveTo>
                    <a:pt x="0" y="0"/>
                  </a:moveTo>
                  <a:lnTo>
                    <a:pt x="278475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55623" y="3915294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4">
                  <a:moveTo>
                    <a:pt x="0" y="0"/>
                  </a:moveTo>
                  <a:lnTo>
                    <a:pt x="278475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64924" y="3915294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4">
                  <a:moveTo>
                    <a:pt x="0" y="0"/>
                  </a:moveTo>
                  <a:lnTo>
                    <a:pt x="278476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74225" y="3915294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4">
                  <a:moveTo>
                    <a:pt x="0" y="0"/>
                  </a:moveTo>
                  <a:lnTo>
                    <a:pt x="278478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76744" y="3915294"/>
              <a:ext cx="2589530" cy="276999"/>
            </a:xfrm>
            <a:custGeom>
              <a:avLst/>
              <a:gdLst/>
              <a:ahLst/>
              <a:cxnLst/>
              <a:rect l="l" t="t" r="r" b="b"/>
              <a:pathLst>
                <a:path w="2589529">
                  <a:moveTo>
                    <a:pt x="0" y="0"/>
                  </a:moveTo>
                  <a:lnTo>
                    <a:pt x="2589414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95654" y="3553691"/>
              <a:ext cx="82550" cy="276999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557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04956" y="3553691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476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14258" y="3553691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4">
                  <a:moveTo>
                    <a:pt x="0" y="0"/>
                  </a:moveTo>
                  <a:lnTo>
                    <a:pt x="278476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23560" y="3553691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4">
                  <a:moveTo>
                    <a:pt x="0" y="0"/>
                  </a:moveTo>
                  <a:lnTo>
                    <a:pt x="278475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37018" y="3553691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4">
                  <a:moveTo>
                    <a:pt x="0" y="0"/>
                  </a:moveTo>
                  <a:lnTo>
                    <a:pt x="278476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76744" y="3553691"/>
              <a:ext cx="4148454" cy="276999"/>
            </a:xfrm>
            <a:custGeom>
              <a:avLst/>
              <a:gdLst/>
              <a:ahLst/>
              <a:cxnLst/>
              <a:rect l="l" t="t" r="r" b="b"/>
              <a:pathLst>
                <a:path w="4148454">
                  <a:moveTo>
                    <a:pt x="0" y="0"/>
                  </a:moveTo>
                  <a:lnTo>
                    <a:pt x="4148050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95654" y="3188969"/>
              <a:ext cx="82550" cy="276999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557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04956" y="3188969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476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14258" y="3188969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4">
                  <a:moveTo>
                    <a:pt x="0" y="0"/>
                  </a:moveTo>
                  <a:lnTo>
                    <a:pt x="278476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23560" y="3188969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4">
                  <a:moveTo>
                    <a:pt x="0" y="0"/>
                  </a:moveTo>
                  <a:lnTo>
                    <a:pt x="278475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76744" y="3188969"/>
              <a:ext cx="4538980" cy="276999"/>
            </a:xfrm>
            <a:custGeom>
              <a:avLst/>
              <a:gdLst/>
              <a:ahLst/>
              <a:cxnLst/>
              <a:rect l="l" t="t" r="r" b="b"/>
              <a:pathLst>
                <a:path w="4538980">
                  <a:moveTo>
                    <a:pt x="0" y="0"/>
                  </a:moveTo>
                  <a:lnTo>
                    <a:pt x="4538749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95654" y="2824248"/>
              <a:ext cx="82550" cy="276999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557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04956" y="2824248"/>
              <a:ext cx="278765" cy="276999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476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76744" y="2824248"/>
              <a:ext cx="5316220" cy="276999"/>
            </a:xfrm>
            <a:custGeom>
              <a:avLst/>
              <a:gdLst/>
              <a:ahLst/>
              <a:cxnLst/>
              <a:rect l="l" t="t" r="r" b="b"/>
              <a:pathLst>
                <a:path w="5316220">
                  <a:moveTo>
                    <a:pt x="0" y="0"/>
                  </a:moveTo>
                  <a:lnTo>
                    <a:pt x="5315989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76744" y="2459528"/>
              <a:ext cx="5901690" cy="276999"/>
            </a:xfrm>
            <a:custGeom>
              <a:avLst/>
              <a:gdLst/>
              <a:ahLst/>
              <a:cxnLst/>
              <a:rect l="l" t="t" r="r" b="b"/>
              <a:pathLst>
                <a:path w="5901690">
                  <a:moveTo>
                    <a:pt x="0" y="0"/>
                  </a:moveTo>
                  <a:lnTo>
                    <a:pt x="5901467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76744" y="2094806"/>
              <a:ext cx="5901690" cy="276999"/>
            </a:xfrm>
            <a:custGeom>
              <a:avLst/>
              <a:gdLst/>
              <a:ahLst/>
              <a:cxnLst/>
              <a:rect l="l" t="t" r="r" b="b"/>
              <a:pathLst>
                <a:path w="5901690">
                  <a:moveTo>
                    <a:pt x="0" y="0"/>
                  </a:moveTo>
                  <a:lnTo>
                    <a:pt x="5901467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76744" y="1730086"/>
              <a:ext cx="5901690" cy="276999"/>
            </a:xfrm>
            <a:custGeom>
              <a:avLst/>
              <a:gdLst/>
              <a:ahLst/>
              <a:cxnLst/>
              <a:rect l="l" t="t" r="r" b="b"/>
              <a:pathLst>
                <a:path w="5901690">
                  <a:moveTo>
                    <a:pt x="0" y="0"/>
                  </a:moveTo>
                  <a:lnTo>
                    <a:pt x="5901467" y="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30966" y="1731621"/>
              <a:ext cx="5847715" cy="276999"/>
            </a:xfrm>
            <a:custGeom>
              <a:avLst/>
              <a:gdLst/>
              <a:ahLst/>
              <a:cxnLst/>
              <a:rect l="l" t="t" r="r" b="b"/>
              <a:pathLst>
                <a:path w="5847715" h="3884929">
                  <a:moveTo>
                    <a:pt x="0" y="0"/>
                  </a:moveTo>
                  <a:lnTo>
                    <a:pt x="5847246" y="0"/>
                  </a:lnTo>
                  <a:lnTo>
                    <a:pt x="5847246" y="3884344"/>
                  </a:lnTo>
                  <a:lnTo>
                    <a:pt x="0" y="388434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929292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04604" y="4601095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4" h="58420">
                  <a:moveTo>
                    <a:pt x="112221" y="0"/>
                  </a:moveTo>
                  <a:lnTo>
                    <a:pt x="0" y="0"/>
                  </a:lnTo>
                  <a:lnTo>
                    <a:pt x="0" y="58188"/>
                  </a:lnTo>
                  <a:lnTo>
                    <a:pt x="112221" y="58188"/>
                  </a:lnTo>
                  <a:lnTo>
                    <a:pt x="112221" y="0"/>
                  </a:lnTo>
                  <a:close/>
                </a:path>
              </a:pathLst>
            </a:custGeom>
            <a:solidFill>
              <a:srgbClr val="94347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95303" y="4548101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4" h="128904">
                  <a:moveTo>
                    <a:pt x="112221" y="0"/>
                  </a:moveTo>
                  <a:lnTo>
                    <a:pt x="0" y="0"/>
                  </a:lnTo>
                  <a:lnTo>
                    <a:pt x="0" y="128846"/>
                  </a:lnTo>
                  <a:lnTo>
                    <a:pt x="112221" y="128846"/>
                  </a:lnTo>
                  <a:lnTo>
                    <a:pt x="112221" y="0"/>
                  </a:lnTo>
                  <a:close/>
                </a:path>
              </a:pathLst>
            </a:custGeom>
            <a:solidFill>
              <a:srgbClr val="94347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86001" y="4560570"/>
              <a:ext cx="108585" cy="276999"/>
            </a:xfrm>
            <a:custGeom>
              <a:avLst/>
              <a:gdLst/>
              <a:ahLst/>
              <a:cxnLst/>
              <a:rect l="l" t="t" r="r" b="b"/>
              <a:pathLst>
                <a:path w="108585" h="112395">
                  <a:moveTo>
                    <a:pt x="108064" y="0"/>
                  </a:moveTo>
                  <a:lnTo>
                    <a:pt x="0" y="0"/>
                  </a:lnTo>
                  <a:lnTo>
                    <a:pt x="0" y="112222"/>
                  </a:lnTo>
                  <a:lnTo>
                    <a:pt x="108064" y="112222"/>
                  </a:lnTo>
                  <a:lnTo>
                    <a:pt x="108064" y="0"/>
                  </a:lnTo>
                  <a:close/>
                </a:path>
              </a:pathLst>
            </a:custGeom>
            <a:solidFill>
              <a:srgbClr val="94347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72543" y="4557453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4" h="116839">
                  <a:moveTo>
                    <a:pt x="112221" y="0"/>
                  </a:moveTo>
                  <a:lnTo>
                    <a:pt x="0" y="0"/>
                  </a:lnTo>
                  <a:lnTo>
                    <a:pt x="0" y="116377"/>
                  </a:lnTo>
                  <a:lnTo>
                    <a:pt x="112221" y="116377"/>
                  </a:lnTo>
                  <a:lnTo>
                    <a:pt x="112221" y="0"/>
                  </a:lnTo>
                  <a:close/>
                </a:path>
              </a:pathLst>
            </a:custGeom>
            <a:solidFill>
              <a:srgbClr val="94347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63240" y="4563687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4" h="108585">
                  <a:moveTo>
                    <a:pt x="112222" y="0"/>
                  </a:moveTo>
                  <a:lnTo>
                    <a:pt x="0" y="0"/>
                  </a:lnTo>
                  <a:lnTo>
                    <a:pt x="0" y="108065"/>
                  </a:lnTo>
                  <a:lnTo>
                    <a:pt x="112222" y="108065"/>
                  </a:lnTo>
                  <a:lnTo>
                    <a:pt x="112222" y="0"/>
                  </a:lnTo>
                  <a:close/>
                </a:path>
              </a:pathLst>
            </a:custGeom>
            <a:solidFill>
              <a:srgbClr val="94347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453938" y="4507576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182879">
                  <a:moveTo>
                    <a:pt x="112222" y="0"/>
                  </a:moveTo>
                  <a:lnTo>
                    <a:pt x="0" y="0"/>
                  </a:lnTo>
                  <a:lnTo>
                    <a:pt x="0" y="182880"/>
                  </a:lnTo>
                  <a:lnTo>
                    <a:pt x="112222" y="182880"/>
                  </a:lnTo>
                  <a:lnTo>
                    <a:pt x="112222" y="0"/>
                  </a:lnTo>
                  <a:close/>
                </a:path>
              </a:pathLst>
            </a:custGeom>
            <a:solidFill>
              <a:srgbClr val="94347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844636" y="4442113"/>
              <a:ext cx="108585" cy="276999"/>
            </a:xfrm>
            <a:custGeom>
              <a:avLst/>
              <a:gdLst/>
              <a:ahLst/>
              <a:cxnLst/>
              <a:rect l="l" t="t" r="r" b="b"/>
              <a:pathLst>
                <a:path w="108585" h="270510">
                  <a:moveTo>
                    <a:pt x="108066" y="0"/>
                  </a:moveTo>
                  <a:lnTo>
                    <a:pt x="0" y="0"/>
                  </a:lnTo>
                  <a:lnTo>
                    <a:pt x="0" y="270163"/>
                  </a:lnTo>
                  <a:lnTo>
                    <a:pt x="108066" y="270163"/>
                  </a:lnTo>
                  <a:lnTo>
                    <a:pt x="108066" y="0"/>
                  </a:lnTo>
                  <a:close/>
                </a:path>
              </a:pathLst>
            </a:custGeom>
            <a:solidFill>
              <a:srgbClr val="94347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231178" y="4417174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303529">
                  <a:moveTo>
                    <a:pt x="112222" y="0"/>
                  </a:moveTo>
                  <a:lnTo>
                    <a:pt x="0" y="0"/>
                  </a:lnTo>
                  <a:lnTo>
                    <a:pt x="0" y="303414"/>
                  </a:lnTo>
                  <a:lnTo>
                    <a:pt x="112222" y="303414"/>
                  </a:lnTo>
                  <a:lnTo>
                    <a:pt x="112222" y="0"/>
                  </a:lnTo>
                  <a:close/>
                </a:path>
              </a:pathLst>
            </a:custGeom>
            <a:solidFill>
              <a:srgbClr val="94347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621876" y="4373533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361950">
                  <a:moveTo>
                    <a:pt x="112222" y="0"/>
                  </a:moveTo>
                  <a:lnTo>
                    <a:pt x="0" y="0"/>
                  </a:lnTo>
                  <a:lnTo>
                    <a:pt x="0" y="361603"/>
                  </a:lnTo>
                  <a:lnTo>
                    <a:pt x="112222" y="361603"/>
                  </a:lnTo>
                  <a:lnTo>
                    <a:pt x="112222" y="0"/>
                  </a:lnTo>
                  <a:close/>
                </a:path>
              </a:pathLst>
            </a:custGeom>
            <a:solidFill>
              <a:srgbClr val="94347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12575" y="4329891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420370">
                  <a:moveTo>
                    <a:pt x="112221" y="0"/>
                  </a:moveTo>
                  <a:lnTo>
                    <a:pt x="0" y="0"/>
                  </a:lnTo>
                  <a:lnTo>
                    <a:pt x="0" y="419792"/>
                  </a:lnTo>
                  <a:lnTo>
                    <a:pt x="112221" y="419792"/>
                  </a:lnTo>
                  <a:lnTo>
                    <a:pt x="112221" y="0"/>
                  </a:lnTo>
                  <a:close/>
                </a:path>
              </a:pathLst>
            </a:custGeom>
            <a:solidFill>
              <a:srgbClr val="94347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403272" y="4308071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448945">
                  <a:moveTo>
                    <a:pt x="112222" y="0"/>
                  </a:moveTo>
                  <a:lnTo>
                    <a:pt x="0" y="0"/>
                  </a:lnTo>
                  <a:lnTo>
                    <a:pt x="0" y="448886"/>
                  </a:lnTo>
                  <a:lnTo>
                    <a:pt x="112222" y="448886"/>
                  </a:lnTo>
                  <a:lnTo>
                    <a:pt x="112222" y="0"/>
                  </a:lnTo>
                  <a:close/>
                </a:path>
              </a:pathLst>
            </a:custGeom>
            <a:solidFill>
              <a:srgbClr val="94347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793972" y="4267546"/>
              <a:ext cx="108585" cy="276999"/>
            </a:xfrm>
            <a:custGeom>
              <a:avLst/>
              <a:gdLst/>
              <a:ahLst/>
              <a:cxnLst/>
              <a:rect l="l" t="t" r="r" b="b"/>
              <a:pathLst>
                <a:path w="108585" h="502920">
                  <a:moveTo>
                    <a:pt x="108064" y="0"/>
                  </a:moveTo>
                  <a:lnTo>
                    <a:pt x="0" y="0"/>
                  </a:lnTo>
                  <a:lnTo>
                    <a:pt x="0" y="502919"/>
                  </a:lnTo>
                  <a:lnTo>
                    <a:pt x="108064" y="502919"/>
                  </a:lnTo>
                  <a:lnTo>
                    <a:pt x="108064" y="0"/>
                  </a:lnTo>
                  <a:close/>
                </a:path>
              </a:pathLst>
            </a:custGeom>
            <a:solidFill>
              <a:srgbClr val="94347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80513" y="4236373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544829">
                  <a:moveTo>
                    <a:pt x="112222" y="0"/>
                  </a:moveTo>
                  <a:lnTo>
                    <a:pt x="0" y="0"/>
                  </a:lnTo>
                  <a:lnTo>
                    <a:pt x="0" y="544483"/>
                  </a:lnTo>
                  <a:lnTo>
                    <a:pt x="112222" y="544483"/>
                  </a:lnTo>
                  <a:lnTo>
                    <a:pt x="112222" y="0"/>
                  </a:lnTo>
                  <a:close/>
                </a:path>
              </a:pathLst>
            </a:custGeom>
            <a:solidFill>
              <a:srgbClr val="94347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571212" y="4198966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594360">
                  <a:moveTo>
                    <a:pt x="112221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112221" y="594359"/>
                  </a:lnTo>
                  <a:lnTo>
                    <a:pt x="112221" y="0"/>
                  </a:lnTo>
                  <a:close/>
                </a:path>
              </a:pathLst>
            </a:custGeom>
            <a:solidFill>
              <a:srgbClr val="94347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13905" y="4610445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4" h="45720">
                  <a:moveTo>
                    <a:pt x="0" y="0"/>
                  </a:moveTo>
                  <a:lnTo>
                    <a:pt x="112221" y="0"/>
                  </a:lnTo>
                  <a:lnTo>
                    <a:pt x="112221" y="45719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504604" y="4601094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4" h="58420">
                  <a:moveTo>
                    <a:pt x="0" y="0"/>
                  </a:moveTo>
                  <a:lnTo>
                    <a:pt x="112220" y="0"/>
                  </a:lnTo>
                  <a:lnTo>
                    <a:pt x="112220" y="58188"/>
                  </a:lnTo>
                  <a:lnTo>
                    <a:pt x="0" y="58188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95302" y="4548101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4" h="128904">
                  <a:moveTo>
                    <a:pt x="0" y="0"/>
                  </a:moveTo>
                  <a:lnTo>
                    <a:pt x="112221" y="0"/>
                  </a:lnTo>
                  <a:lnTo>
                    <a:pt x="112221" y="128846"/>
                  </a:lnTo>
                  <a:lnTo>
                    <a:pt x="0" y="12884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86000" y="4560570"/>
              <a:ext cx="108585" cy="276999"/>
            </a:xfrm>
            <a:custGeom>
              <a:avLst/>
              <a:gdLst/>
              <a:ahLst/>
              <a:cxnLst/>
              <a:rect l="l" t="t" r="r" b="b"/>
              <a:pathLst>
                <a:path w="108585" h="112395">
                  <a:moveTo>
                    <a:pt x="0" y="0"/>
                  </a:moveTo>
                  <a:lnTo>
                    <a:pt x="108064" y="0"/>
                  </a:lnTo>
                  <a:lnTo>
                    <a:pt x="108064" y="112221"/>
                  </a:lnTo>
                  <a:lnTo>
                    <a:pt x="0" y="11222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72542" y="4557453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4" h="116839">
                  <a:moveTo>
                    <a:pt x="0" y="0"/>
                  </a:moveTo>
                  <a:lnTo>
                    <a:pt x="112221" y="0"/>
                  </a:lnTo>
                  <a:lnTo>
                    <a:pt x="112221" y="116377"/>
                  </a:lnTo>
                  <a:lnTo>
                    <a:pt x="0" y="11637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063240" y="4563687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4" h="108585">
                  <a:moveTo>
                    <a:pt x="0" y="0"/>
                  </a:moveTo>
                  <a:lnTo>
                    <a:pt x="112221" y="0"/>
                  </a:lnTo>
                  <a:lnTo>
                    <a:pt x="112221" y="108065"/>
                  </a:lnTo>
                  <a:lnTo>
                    <a:pt x="0" y="10806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453938" y="4507575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182879">
                  <a:moveTo>
                    <a:pt x="0" y="0"/>
                  </a:moveTo>
                  <a:lnTo>
                    <a:pt x="112221" y="0"/>
                  </a:lnTo>
                  <a:lnTo>
                    <a:pt x="112221" y="182879"/>
                  </a:lnTo>
                  <a:lnTo>
                    <a:pt x="0" y="18287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844636" y="4442113"/>
              <a:ext cx="108585" cy="276999"/>
            </a:xfrm>
            <a:custGeom>
              <a:avLst/>
              <a:gdLst/>
              <a:ahLst/>
              <a:cxnLst/>
              <a:rect l="l" t="t" r="r" b="b"/>
              <a:pathLst>
                <a:path w="108585" h="270510">
                  <a:moveTo>
                    <a:pt x="0" y="0"/>
                  </a:moveTo>
                  <a:lnTo>
                    <a:pt x="108065" y="0"/>
                  </a:lnTo>
                  <a:lnTo>
                    <a:pt x="108065" y="270163"/>
                  </a:lnTo>
                  <a:lnTo>
                    <a:pt x="0" y="270163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231178" y="4417174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303529">
                  <a:moveTo>
                    <a:pt x="0" y="0"/>
                  </a:moveTo>
                  <a:lnTo>
                    <a:pt x="112221" y="0"/>
                  </a:lnTo>
                  <a:lnTo>
                    <a:pt x="112221" y="303414"/>
                  </a:lnTo>
                  <a:lnTo>
                    <a:pt x="0" y="30341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621876" y="4373533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361950">
                  <a:moveTo>
                    <a:pt x="0" y="0"/>
                  </a:moveTo>
                  <a:lnTo>
                    <a:pt x="112221" y="0"/>
                  </a:lnTo>
                  <a:lnTo>
                    <a:pt x="112221" y="361603"/>
                  </a:lnTo>
                  <a:lnTo>
                    <a:pt x="0" y="361603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012575" y="4329890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420370">
                  <a:moveTo>
                    <a:pt x="0" y="0"/>
                  </a:moveTo>
                  <a:lnTo>
                    <a:pt x="112220" y="0"/>
                  </a:lnTo>
                  <a:lnTo>
                    <a:pt x="112220" y="419792"/>
                  </a:lnTo>
                  <a:lnTo>
                    <a:pt x="0" y="41979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403272" y="4308070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448945">
                  <a:moveTo>
                    <a:pt x="0" y="0"/>
                  </a:moveTo>
                  <a:lnTo>
                    <a:pt x="112221" y="0"/>
                  </a:lnTo>
                  <a:lnTo>
                    <a:pt x="112221" y="448886"/>
                  </a:lnTo>
                  <a:lnTo>
                    <a:pt x="0" y="44888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793971" y="4267545"/>
              <a:ext cx="108585" cy="276999"/>
            </a:xfrm>
            <a:custGeom>
              <a:avLst/>
              <a:gdLst/>
              <a:ahLst/>
              <a:cxnLst/>
              <a:rect l="l" t="t" r="r" b="b"/>
              <a:pathLst>
                <a:path w="108585" h="502920">
                  <a:moveTo>
                    <a:pt x="0" y="0"/>
                  </a:moveTo>
                  <a:lnTo>
                    <a:pt x="108064" y="0"/>
                  </a:lnTo>
                  <a:lnTo>
                    <a:pt x="108064" y="502919"/>
                  </a:lnTo>
                  <a:lnTo>
                    <a:pt x="0" y="50291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80513" y="4236373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544829">
                  <a:moveTo>
                    <a:pt x="0" y="0"/>
                  </a:moveTo>
                  <a:lnTo>
                    <a:pt x="112221" y="0"/>
                  </a:lnTo>
                  <a:lnTo>
                    <a:pt x="112221" y="544483"/>
                  </a:lnTo>
                  <a:lnTo>
                    <a:pt x="0" y="544483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71211" y="4198966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594360">
                  <a:moveTo>
                    <a:pt x="0" y="0"/>
                  </a:moveTo>
                  <a:lnTo>
                    <a:pt x="112221" y="0"/>
                  </a:lnTo>
                  <a:lnTo>
                    <a:pt x="112221" y="594359"/>
                  </a:lnTo>
                  <a:lnTo>
                    <a:pt x="0" y="59435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26127" y="4566805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4" h="104139">
                  <a:moveTo>
                    <a:pt x="112221" y="0"/>
                  </a:moveTo>
                  <a:lnTo>
                    <a:pt x="0" y="0"/>
                  </a:lnTo>
                  <a:lnTo>
                    <a:pt x="0" y="103908"/>
                  </a:lnTo>
                  <a:lnTo>
                    <a:pt x="112221" y="103908"/>
                  </a:lnTo>
                  <a:lnTo>
                    <a:pt x="112221" y="0"/>
                  </a:lnTo>
                  <a:close/>
                </a:path>
              </a:pathLst>
            </a:custGeom>
            <a:solidFill>
              <a:srgbClr val="9398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616825" y="4470168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4" h="233045">
                  <a:moveTo>
                    <a:pt x="112222" y="0"/>
                  </a:moveTo>
                  <a:lnTo>
                    <a:pt x="0" y="0"/>
                  </a:lnTo>
                  <a:lnTo>
                    <a:pt x="0" y="232756"/>
                  </a:lnTo>
                  <a:lnTo>
                    <a:pt x="112222" y="232756"/>
                  </a:lnTo>
                  <a:lnTo>
                    <a:pt x="112222" y="0"/>
                  </a:lnTo>
                  <a:close/>
                </a:path>
              </a:pathLst>
            </a:custGeom>
            <a:solidFill>
              <a:srgbClr val="9398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007524" y="4314304"/>
              <a:ext cx="108585" cy="276999"/>
            </a:xfrm>
            <a:custGeom>
              <a:avLst/>
              <a:gdLst/>
              <a:ahLst/>
              <a:cxnLst/>
              <a:rect l="l" t="t" r="r" b="b"/>
              <a:pathLst>
                <a:path w="108585" h="440689">
                  <a:moveTo>
                    <a:pt x="108065" y="0"/>
                  </a:moveTo>
                  <a:lnTo>
                    <a:pt x="0" y="0"/>
                  </a:lnTo>
                  <a:lnTo>
                    <a:pt x="0" y="440574"/>
                  </a:lnTo>
                  <a:lnTo>
                    <a:pt x="108065" y="440574"/>
                  </a:lnTo>
                  <a:lnTo>
                    <a:pt x="108065" y="0"/>
                  </a:lnTo>
                  <a:close/>
                </a:path>
              </a:pathLst>
            </a:custGeom>
            <a:solidFill>
              <a:srgbClr val="9398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94065" y="4261311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4" h="511810">
                  <a:moveTo>
                    <a:pt x="112222" y="0"/>
                  </a:moveTo>
                  <a:lnTo>
                    <a:pt x="0" y="0"/>
                  </a:lnTo>
                  <a:lnTo>
                    <a:pt x="0" y="511233"/>
                  </a:lnTo>
                  <a:lnTo>
                    <a:pt x="112222" y="511233"/>
                  </a:lnTo>
                  <a:lnTo>
                    <a:pt x="112222" y="0"/>
                  </a:lnTo>
                  <a:close/>
                </a:path>
              </a:pathLst>
            </a:custGeom>
            <a:solidFill>
              <a:srgbClr val="9398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784764" y="4161558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4" h="644525">
                  <a:moveTo>
                    <a:pt x="112221" y="0"/>
                  </a:moveTo>
                  <a:lnTo>
                    <a:pt x="0" y="0"/>
                  </a:lnTo>
                  <a:lnTo>
                    <a:pt x="0" y="644237"/>
                  </a:lnTo>
                  <a:lnTo>
                    <a:pt x="112221" y="644237"/>
                  </a:lnTo>
                  <a:lnTo>
                    <a:pt x="112221" y="0"/>
                  </a:lnTo>
                  <a:close/>
                </a:path>
              </a:pathLst>
            </a:custGeom>
            <a:solidFill>
              <a:srgbClr val="9398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175463" y="4021281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831850">
                  <a:moveTo>
                    <a:pt x="112221" y="0"/>
                  </a:moveTo>
                  <a:lnTo>
                    <a:pt x="0" y="0"/>
                  </a:lnTo>
                  <a:lnTo>
                    <a:pt x="0" y="831272"/>
                  </a:lnTo>
                  <a:lnTo>
                    <a:pt x="112221" y="831272"/>
                  </a:lnTo>
                  <a:lnTo>
                    <a:pt x="112221" y="0"/>
                  </a:lnTo>
                  <a:close/>
                </a:path>
              </a:pathLst>
            </a:custGeom>
            <a:solidFill>
              <a:srgbClr val="9398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566159" y="3871652"/>
              <a:ext cx="108585" cy="276999"/>
            </a:xfrm>
            <a:custGeom>
              <a:avLst/>
              <a:gdLst/>
              <a:ahLst/>
              <a:cxnLst/>
              <a:rect l="l" t="t" r="r" b="b"/>
              <a:pathLst>
                <a:path w="108585" h="1031239">
                  <a:moveTo>
                    <a:pt x="108064" y="0"/>
                  </a:moveTo>
                  <a:lnTo>
                    <a:pt x="0" y="0"/>
                  </a:lnTo>
                  <a:lnTo>
                    <a:pt x="0" y="1030778"/>
                  </a:lnTo>
                  <a:lnTo>
                    <a:pt x="108064" y="1030778"/>
                  </a:lnTo>
                  <a:lnTo>
                    <a:pt x="108064" y="0"/>
                  </a:lnTo>
                  <a:close/>
                </a:path>
              </a:pathLst>
            </a:custGeom>
            <a:solidFill>
              <a:srgbClr val="9398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952703" y="3706437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1251585">
                  <a:moveTo>
                    <a:pt x="112221" y="0"/>
                  </a:moveTo>
                  <a:lnTo>
                    <a:pt x="0" y="0"/>
                  </a:lnTo>
                  <a:lnTo>
                    <a:pt x="0" y="1251066"/>
                  </a:lnTo>
                  <a:lnTo>
                    <a:pt x="112221" y="1251066"/>
                  </a:lnTo>
                  <a:lnTo>
                    <a:pt x="112221" y="0"/>
                  </a:lnTo>
                  <a:close/>
                </a:path>
              </a:pathLst>
            </a:custGeom>
            <a:solidFill>
              <a:srgbClr val="9398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343401" y="3750078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1193164">
                  <a:moveTo>
                    <a:pt x="112222" y="0"/>
                  </a:moveTo>
                  <a:lnTo>
                    <a:pt x="0" y="0"/>
                  </a:lnTo>
                  <a:lnTo>
                    <a:pt x="0" y="1192877"/>
                  </a:lnTo>
                  <a:lnTo>
                    <a:pt x="112222" y="1192877"/>
                  </a:lnTo>
                  <a:lnTo>
                    <a:pt x="112222" y="0"/>
                  </a:lnTo>
                  <a:close/>
                </a:path>
              </a:pathLst>
            </a:custGeom>
            <a:solidFill>
              <a:srgbClr val="9398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734098" y="3563042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1442720">
                  <a:moveTo>
                    <a:pt x="112222" y="0"/>
                  </a:moveTo>
                  <a:lnTo>
                    <a:pt x="0" y="0"/>
                  </a:lnTo>
                  <a:lnTo>
                    <a:pt x="0" y="1442258"/>
                  </a:lnTo>
                  <a:lnTo>
                    <a:pt x="112222" y="1442258"/>
                  </a:lnTo>
                  <a:lnTo>
                    <a:pt x="112222" y="0"/>
                  </a:lnTo>
                  <a:close/>
                </a:path>
              </a:pathLst>
            </a:custGeom>
            <a:solidFill>
              <a:srgbClr val="9398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124796" y="3372888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1696085">
                  <a:moveTo>
                    <a:pt x="112222" y="0"/>
                  </a:moveTo>
                  <a:lnTo>
                    <a:pt x="0" y="0"/>
                  </a:lnTo>
                  <a:lnTo>
                    <a:pt x="0" y="1695797"/>
                  </a:lnTo>
                  <a:lnTo>
                    <a:pt x="112222" y="1695797"/>
                  </a:lnTo>
                  <a:lnTo>
                    <a:pt x="112222" y="0"/>
                  </a:lnTo>
                  <a:close/>
                </a:path>
              </a:pathLst>
            </a:custGeom>
            <a:solidFill>
              <a:srgbClr val="9398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515495" y="3170266"/>
              <a:ext cx="108585" cy="276999"/>
            </a:xfrm>
            <a:custGeom>
              <a:avLst/>
              <a:gdLst/>
              <a:ahLst/>
              <a:cxnLst/>
              <a:rect l="l" t="t" r="r" b="b"/>
              <a:pathLst>
                <a:path w="108585" h="1965960">
                  <a:moveTo>
                    <a:pt x="108065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108065" y="1965960"/>
                  </a:lnTo>
                  <a:lnTo>
                    <a:pt x="108065" y="0"/>
                  </a:lnTo>
                  <a:close/>
                </a:path>
              </a:pathLst>
            </a:custGeom>
            <a:solidFill>
              <a:srgbClr val="9398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902036" y="2976994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2223770">
                  <a:moveTo>
                    <a:pt x="112222" y="0"/>
                  </a:moveTo>
                  <a:lnTo>
                    <a:pt x="0" y="0"/>
                  </a:lnTo>
                  <a:lnTo>
                    <a:pt x="0" y="2223654"/>
                  </a:lnTo>
                  <a:lnTo>
                    <a:pt x="112222" y="2223654"/>
                  </a:lnTo>
                  <a:lnTo>
                    <a:pt x="112222" y="0"/>
                  </a:lnTo>
                  <a:close/>
                </a:path>
              </a:pathLst>
            </a:custGeom>
            <a:solidFill>
              <a:srgbClr val="9398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292735" y="2777491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2489835">
                  <a:moveTo>
                    <a:pt x="112221" y="0"/>
                  </a:moveTo>
                  <a:lnTo>
                    <a:pt x="0" y="0"/>
                  </a:lnTo>
                  <a:lnTo>
                    <a:pt x="0" y="2489661"/>
                  </a:lnTo>
                  <a:lnTo>
                    <a:pt x="112221" y="2489661"/>
                  </a:lnTo>
                  <a:lnTo>
                    <a:pt x="112221" y="0"/>
                  </a:lnTo>
                  <a:close/>
                </a:path>
              </a:pathLst>
            </a:custGeom>
            <a:solidFill>
              <a:srgbClr val="9398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683433" y="2584218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2747645">
                  <a:moveTo>
                    <a:pt x="112222" y="0"/>
                  </a:moveTo>
                  <a:lnTo>
                    <a:pt x="0" y="0"/>
                  </a:lnTo>
                  <a:lnTo>
                    <a:pt x="0" y="2747357"/>
                  </a:lnTo>
                  <a:lnTo>
                    <a:pt x="112222" y="2747357"/>
                  </a:lnTo>
                  <a:lnTo>
                    <a:pt x="112222" y="0"/>
                  </a:lnTo>
                  <a:close/>
                </a:path>
              </a:pathLst>
            </a:custGeom>
            <a:solidFill>
              <a:srgbClr val="9398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26127" y="4566805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4" h="104139">
                  <a:moveTo>
                    <a:pt x="0" y="0"/>
                  </a:moveTo>
                  <a:lnTo>
                    <a:pt x="112221" y="0"/>
                  </a:lnTo>
                  <a:lnTo>
                    <a:pt x="112221" y="103908"/>
                  </a:lnTo>
                  <a:lnTo>
                    <a:pt x="0" y="103908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16825" y="4470168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4" h="233045">
                  <a:moveTo>
                    <a:pt x="0" y="0"/>
                  </a:moveTo>
                  <a:lnTo>
                    <a:pt x="112222" y="0"/>
                  </a:lnTo>
                  <a:lnTo>
                    <a:pt x="112222" y="232756"/>
                  </a:lnTo>
                  <a:lnTo>
                    <a:pt x="0" y="23275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007524" y="4314304"/>
              <a:ext cx="108585" cy="276999"/>
            </a:xfrm>
            <a:custGeom>
              <a:avLst/>
              <a:gdLst/>
              <a:ahLst/>
              <a:cxnLst/>
              <a:rect l="l" t="t" r="r" b="b"/>
              <a:pathLst>
                <a:path w="108585" h="440689">
                  <a:moveTo>
                    <a:pt x="0" y="0"/>
                  </a:moveTo>
                  <a:lnTo>
                    <a:pt x="108065" y="0"/>
                  </a:lnTo>
                  <a:lnTo>
                    <a:pt x="108065" y="440574"/>
                  </a:lnTo>
                  <a:lnTo>
                    <a:pt x="0" y="44057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394065" y="4261311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4" h="511810">
                  <a:moveTo>
                    <a:pt x="0" y="0"/>
                  </a:moveTo>
                  <a:lnTo>
                    <a:pt x="112221" y="0"/>
                  </a:lnTo>
                  <a:lnTo>
                    <a:pt x="112221" y="511232"/>
                  </a:lnTo>
                  <a:lnTo>
                    <a:pt x="0" y="51123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784764" y="4161558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4" h="644525">
                  <a:moveTo>
                    <a:pt x="0" y="0"/>
                  </a:moveTo>
                  <a:lnTo>
                    <a:pt x="112220" y="0"/>
                  </a:lnTo>
                  <a:lnTo>
                    <a:pt x="112220" y="644236"/>
                  </a:lnTo>
                  <a:lnTo>
                    <a:pt x="0" y="64423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175462" y="4021280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831850">
                  <a:moveTo>
                    <a:pt x="0" y="0"/>
                  </a:moveTo>
                  <a:lnTo>
                    <a:pt x="112221" y="0"/>
                  </a:lnTo>
                  <a:lnTo>
                    <a:pt x="112221" y="831272"/>
                  </a:lnTo>
                  <a:lnTo>
                    <a:pt x="0" y="83127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566159" y="3871652"/>
              <a:ext cx="108585" cy="276999"/>
            </a:xfrm>
            <a:custGeom>
              <a:avLst/>
              <a:gdLst/>
              <a:ahLst/>
              <a:cxnLst/>
              <a:rect l="l" t="t" r="r" b="b"/>
              <a:pathLst>
                <a:path w="108585" h="1031239">
                  <a:moveTo>
                    <a:pt x="0" y="0"/>
                  </a:moveTo>
                  <a:lnTo>
                    <a:pt x="108064" y="0"/>
                  </a:lnTo>
                  <a:lnTo>
                    <a:pt x="108064" y="1030777"/>
                  </a:lnTo>
                  <a:lnTo>
                    <a:pt x="0" y="103077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952702" y="3706437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1251585">
                  <a:moveTo>
                    <a:pt x="0" y="0"/>
                  </a:moveTo>
                  <a:lnTo>
                    <a:pt x="112221" y="0"/>
                  </a:lnTo>
                  <a:lnTo>
                    <a:pt x="112221" y="1251065"/>
                  </a:lnTo>
                  <a:lnTo>
                    <a:pt x="0" y="125106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343400" y="3750078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1193164">
                  <a:moveTo>
                    <a:pt x="0" y="0"/>
                  </a:moveTo>
                  <a:lnTo>
                    <a:pt x="112221" y="0"/>
                  </a:lnTo>
                  <a:lnTo>
                    <a:pt x="112221" y="1192876"/>
                  </a:lnTo>
                  <a:lnTo>
                    <a:pt x="0" y="119287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734098" y="3563042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1442720">
                  <a:moveTo>
                    <a:pt x="0" y="0"/>
                  </a:moveTo>
                  <a:lnTo>
                    <a:pt x="112221" y="0"/>
                  </a:lnTo>
                  <a:lnTo>
                    <a:pt x="112221" y="1442257"/>
                  </a:lnTo>
                  <a:lnTo>
                    <a:pt x="0" y="144225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124796" y="3372888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1696085">
                  <a:moveTo>
                    <a:pt x="0" y="0"/>
                  </a:moveTo>
                  <a:lnTo>
                    <a:pt x="112221" y="0"/>
                  </a:lnTo>
                  <a:lnTo>
                    <a:pt x="112221" y="1695796"/>
                  </a:lnTo>
                  <a:lnTo>
                    <a:pt x="0" y="169579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515495" y="3170266"/>
              <a:ext cx="108585" cy="276999"/>
            </a:xfrm>
            <a:custGeom>
              <a:avLst/>
              <a:gdLst/>
              <a:ahLst/>
              <a:cxnLst/>
              <a:rect l="l" t="t" r="r" b="b"/>
              <a:pathLst>
                <a:path w="108585" h="1965960">
                  <a:moveTo>
                    <a:pt x="0" y="0"/>
                  </a:moveTo>
                  <a:lnTo>
                    <a:pt x="108064" y="0"/>
                  </a:lnTo>
                  <a:lnTo>
                    <a:pt x="108064" y="1965959"/>
                  </a:lnTo>
                  <a:lnTo>
                    <a:pt x="0" y="196595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902036" y="2976994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2223770">
                  <a:moveTo>
                    <a:pt x="0" y="0"/>
                  </a:moveTo>
                  <a:lnTo>
                    <a:pt x="112221" y="0"/>
                  </a:lnTo>
                  <a:lnTo>
                    <a:pt x="112221" y="2223654"/>
                  </a:lnTo>
                  <a:lnTo>
                    <a:pt x="0" y="222365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292735" y="2777490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2489835">
                  <a:moveTo>
                    <a:pt x="0" y="0"/>
                  </a:moveTo>
                  <a:lnTo>
                    <a:pt x="112220" y="0"/>
                  </a:lnTo>
                  <a:lnTo>
                    <a:pt x="112220" y="2489661"/>
                  </a:lnTo>
                  <a:lnTo>
                    <a:pt x="0" y="248966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683433" y="2584218"/>
              <a:ext cx="112395" cy="276999"/>
            </a:xfrm>
            <a:custGeom>
              <a:avLst/>
              <a:gdLst/>
              <a:ahLst/>
              <a:cxnLst/>
              <a:rect l="l" t="t" r="r" b="b"/>
              <a:pathLst>
                <a:path w="112395" h="2747645">
                  <a:moveTo>
                    <a:pt x="0" y="0"/>
                  </a:moveTo>
                  <a:lnTo>
                    <a:pt x="112220" y="0"/>
                  </a:lnTo>
                  <a:lnTo>
                    <a:pt x="112220" y="2747356"/>
                  </a:lnTo>
                  <a:lnTo>
                    <a:pt x="0" y="274735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30872" y="1731621"/>
              <a:ext cx="0" cy="276999"/>
            </a:xfrm>
            <a:custGeom>
              <a:avLst/>
              <a:gdLst/>
              <a:ahLst/>
              <a:cxnLst/>
              <a:rect l="l" t="t" r="r" b="b"/>
              <a:pathLst>
                <a:path h="3938270">
                  <a:moveTo>
                    <a:pt x="0" y="3937981"/>
                  </a:moveTo>
                  <a:lnTo>
                    <a:pt x="0" y="0"/>
                  </a:lnTo>
                </a:path>
              </a:pathLst>
            </a:custGeom>
            <a:ln w="4344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421475" y="4604211"/>
              <a:ext cx="0" cy="276999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86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12174" y="4604211"/>
              <a:ext cx="0" cy="276999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86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198715" y="4604211"/>
              <a:ext cx="0" cy="276999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86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589414" y="4604211"/>
              <a:ext cx="0" cy="276999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86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980112" y="4604211"/>
              <a:ext cx="0" cy="276999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86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370810" y="4604211"/>
              <a:ext cx="0" cy="276999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86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761508" y="4604211"/>
              <a:ext cx="0" cy="276999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86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148050" y="4604211"/>
              <a:ext cx="0" cy="276999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86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538748" y="4604211"/>
              <a:ext cx="0" cy="276999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86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929446" y="4604211"/>
              <a:ext cx="0" cy="276999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86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20144" y="4604211"/>
              <a:ext cx="0" cy="276999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86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706686" y="4604211"/>
              <a:ext cx="0" cy="276999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86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097384" y="4604211"/>
              <a:ext cx="0" cy="276999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86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488083" y="4604211"/>
              <a:ext cx="0" cy="276999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86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878212" y="4604211"/>
              <a:ext cx="0" cy="276999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860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226126" y="4429645"/>
              <a:ext cx="391160" cy="276999"/>
            </a:xfrm>
            <a:custGeom>
              <a:avLst/>
              <a:gdLst/>
              <a:ahLst/>
              <a:cxnLst/>
              <a:rect l="l" t="t" r="r" b="b"/>
              <a:pathLst>
                <a:path w="391159" h="140335">
                  <a:moveTo>
                    <a:pt x="0" y="140035"/>
                  </a:moveTo>
                  <a:lnTo>
                    <a:pt x="390697" y="0"/>
                  </a:lnTo>
                </a:path>
              </a:pathLst>
            </a:custGeom>
            <a:ln w="25399">
              <a:solidFill>
                <a:srgbClr val="021CA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616824" y="4217669"/>
              <a:ext cx="391160" cy="276999"/>
            </a:xfrm>
            <a:custGeom>
              <a:avLst/>
              <a:gdLst/>
              <a:ahLst/>
              <a:cxnLst/>
              <a:rect l="l" t="t" r="r" b="b"/>
              <a:pathLst>
                <a:path w="391160" h="283210">
                  <a:moveTo>
                    <a:pt x="0" y="282632"/>
                  </a:moveTo>
                  <a:lnTo>
                    <a:pt x="390698" y="0"/>
                  </a:lnTo>
                </a:path>
              </a:pathLst>
            </a:custGeom>
            <a:ln w="25399">
              <a:solidFill>
                <a:srgbClr val="021CA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007524" y="4177144"/>
              <a:ext cx="386715" cy="276999"/>
            </a:xfrm>
            <a:custGeom>
              <a:avLst/>
              <a:gdLst/>
              <a:ahLst/>
              <a:cxnLst/>
              <a:rect l="l" t="t" r="r" b="b"/>
              <a:pathLst>
                <a:path w="386714" h="54610">
                  <a:moveTo>
                    <a:pt x="0" y="54032"/>
                  </a:moveTo>
                  <a:lnTo>
                    <a:pt x="386541" y="0"/>
                  </a:lnTo>
                </a:path>
              </a:pathLst>
            </a:custGeom>
            <a:ln w="25399">
              <a:solidFill>
                <a:srgbClr val="021CA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394064" y="4074275"/>
              <a:ext cx="391160" cy="276999"/>
            </a:xfrm>
            <a:custGeom>
              <a:avLst/>
              <a:gdLst/>
              <a:ahLst/>
              <a:cxnLst/>
              <a:rect l="l" t="t" r="r" b="b"/>
              <a:pathLst>
                <a:path w="391160" h="137160">
                  <a:moveTo>
                    <a:pt x="0" y="137159"/>
                  </a:moveTo>
                  <a:lnTo>
                    <a:pt x="390698" y="0"/>
                  </a:lnTo>
                </a:path>
              </a:pathLst>
            </a:custGeom>
            <a:ln w="25399">
              <a:solidFill>
                <a:srgbClr val="021CA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784763" y="3940232"/>
              <a:ext cx="391160" cy="276999"/>
            </a:xfrm>
            <a:custGeom>
              <a:avLst/>
              <a:gdLst/>
              <a:ahLst/>
              <a:cxnLst/>
              <a:rect l="l" t="t" r="r" b="b"/>
              <a:pathLst>
                <a:path w="391160" h="179070">
                  <a:moveTo>
                    <a:pt x="0" y="178722"/>
                  </a:moveTo>
                  <a:lnTo>
                    <a:pt x="390697" y="0"/>
                  </a:lnTo>
                </a:path>
              </a:pathLst>
            </a:custGeom>
            <a:ln w="25399">
              <a:solidFill>
                <a:srgbClr val="021CA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175461" y="3731375"/>
              <a:ext cx="391160" cy="276999"/>
            </a:xfrm>
            <a:custGeom>
              <a:avLst/>
              <a:gdLst/>
              <a:ahLst/>
              <a:cxnLst/>
              <a:rect l="l" t="t" r="r" b="b"/>
              <a:pathLst>
                <a:path w="391160" h="278764">
                  <a:moveTo>
                    <a:pt x="0" y="278476"/>
                  </a:moveTo>
                  <a:lnTo>
                    <a:pt x="390697" y="0"/>
                  </a:lnTo>
                </a:path>
              </a:pathLst>
            </a:custGeom>
            <a:ln w="25399">
              <a:solidFill>
                <a:srgbClr val="021CA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566160" y="3500697"/>
              <a:ext cx="386715" cy="276999"/>
            </a:xfrm>
            <a:custGeom>
              <a:avLst/>
              <a:gdLst/>
              <a:ahLst/>
              <a:cxnLst/>
              <a:rect l="l" t="t" r="r" b="b"/>
              <a:pathLst>
                <a:path w="386714" h="307975">
                  <a:moveTo>
                    <a:pt x="0" y="307570"/>
                  </a:moveTo>
                  <a:lnTo>
                    <a:pt x="386541" y="0"/>
                  </a:lnTo>
                </a:path>
              </a:pathLst>
            </a:custGeom>
            <a:ln w="25399">
              <a:solidFill>
                <a:srgbClr val="021CA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952701" y="3500697"/>
              <a:ext cx="391160" cy="276999"/>
            </a:xfrm>
            <a:custGeom>
              <a:avLst/>
              <a:gdLst/>
              <a:ahLst/>
              <a:cxnLst/>
              <a:rect l="l" t="t" r="r" b="b"/>
              <a:pathLst>
                <a:path w="391160" h="29210">
                  <a:moveTo>
                    <a:pt x="0" y="0"/>
                  </a:moveTo>
                  <a:lnTo>
                    <a:pt x="390697" y="29094"/>
                  </a:lnTo>
                </a:path>
              </a:pathLst>
            </a:custGeom>
            <a:ln w="25399">
              <a:solidFill>
                <a:srgbClr val="021CA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343399" y="3291840"/>
              <a:ext cx="391160" cy="276999"/>
            </a:xfrm>
            <a:custGeom>
              <a:avLst/>
              <a:gdLst/>
              <a:ahLst/>
              <a:cxnLst/>
              <a:rect l="l" t="t" r="r" b="b"/>
              <a:pathLst>
                <a:path w="391160" h="307975">
                  <a:moveTo>
                    <a:pt x="0" y="307570"/>
                  </a:moveTo>
                  <a:lnTo>
                    <a:pt x="390697" y="0"/>
                  </a:lnTo>
                </a:path>
              </a:pathLst>
            </a:custGeom>
            <a:ln w="25399">
              <a:solidFill>
                <a:srgbClr val="021CA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734097" y="3054926"/>
              <a:ext cx="391160" cy="276999"/>
            </a:xfrm>
            <a:custGeom>
              <a:avLst/>
              <a:gdLst/>
              <a:ahLst/>
              <a:cxnLst/>
              <a:rect l="l" t="t" r="r" b="b"/>
              <a:pathLst>
                <a:path w="391160" h="316229">
                  <a:moveTo>
                    <a:pt x="0" y="315883"/>
                  </a:moveTo>
                  <a:lnTo>
                    <a:pt x="390697" y="0"/>
                  </a:lnTo>
                </a:path>
              </a:pathLst>
            </a:custGeom>
            <a:ln w="25399">
              <a:solidFill>
                <a:srgbClr val="021CA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124795" y="2833601"/>
              <a:ext cx="391160" cy="276999"/>
            </a:xfrm>
            <a:custGeom>
              <a:avLst/>
              <a:gdLst/>
              <a:ahLst/>
              <a:cxnLst/>
              <a:rect l="l" t="t" r="r" b="b"/>
              <a:pathLst>
                <a:path w="391160" h="295275">
                  <a:moveTo>
                    <a:pt x="0" y="295101"/>
                  </a:moveTo>
                  <a:lnTo>
                    <a:pt x="390698" y="0"/>
                  </a:lnTo>
                </a:path>
              </a:pathLst>
            </a:custGeom>
            <a:ln w="25399">
              <a:solidFill>
                <a:srgbClr val="021CA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515495" y="2599805"/>
              <a:ext cx="386715" cy="276999"/>
            </a:xfrm>
            <a:custGeom>
              <a:avLst/>
              <a:gdLst/>
              <a:ahLst/>
              <a:cxnLst/>
              <a:rect l="l" t="t" r="r" b="b"/>
              <a:pathLst>
                <a:path w="386714" h="311785">
                  <a:moveTo>
                    <a:pt x="0" y="311727"/>
                  </a:moveTo>
                  <a:lnTo>
                    <a:pt x="386540" y="0"/>
                  </a:lnTo>
                </a:path>
              </a:pathLst>
            </a:custGeom>
            <a:ln w="25399">
              <a:solidFill>
                <a:srgbClr val="021CA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902035" y="2369127"/>
              <a:ext cx="391160" cy="276999"/>
            </a:xfrm>
            <a:custGeom>
              <a:avLst/>
              <a:gdLst/>
              <a:ahLst/>
              <a:cxnLst/>
              <a:rect l="l" t="t" r="r" b="b"/>
              <a:pathLst>
                <a:path w="391160" h="307975">
                  <a:moveTo>
                    <a:pt x="0" y="307570"/>
                  </a:moveTo>
                  <a:lnTo>
                    <a:pt x="390698" y="0"/>
                  </a:lnTo>
                </a:path>
              </a:pathLst>
            </a:custGeom>
            <a:ln w="25399">
              <a:solidFill>
                <a:srgbClr val="021CA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400800" y="2057401"/>
              <a:ext cx="381000" cy="276999"/>
            </a:xfrm>
            <a:custGeom>
              <a:avLst/>
              <a:gdLst/>
              <a:ahLst/>
              <a:cxnLst/>
              <a:rect l="l" t="t" r="r" b="b"/>
              <a:pathLst>
                <a:path w="391159" h="307975">
                  <a:moveTo>
                    <a:pt x="0" y="307571"/>
                  </a:moveTo>
                  <a:lnTo>
                    <a:pt x="390569" y="0"/>
                  </a:lnTo>
                </a:path>
              </a:pathLst>
            </a:custGeom>
            <a:ln w="25399">
              <a:solidFill>
                <a:srgbClr val="021CA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188719" y="4507576"/>
              <a:ext cx="74814" cy="276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579417" y="4401589"/>
              <a:ext cx="74814" cy="276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970116" y="4189614"/>
              <a:ext cx="74814" cy="276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356657" y="4149090"/>
              <a:ext cx="74814" cy="276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747356" y="4046219"/>
              <a:ext cx="74814" cy="276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138054" y="3912177"/>
              <a:ext cx="74814" cy="276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528752" y="3703319"/>
              <a:ext cx="74814" cy="276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915294" y="3472641"/>
              <a:ext cx="74814" cy="276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305992" y="3494462"/>
              <a:ext cx="74814" cy="276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696691" y="3263783"/>
              <a:ext cx="74814" cy="276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087388" y="3026871"/>
              <a:ext cx="74814" cy="276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478086" y="2805545"/>
              <a:ext cx="74814" cy="276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864628" y="2571750"/>
              <a:ext cx="74814" cy="276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255326" y="2341071"/>
              <a:ext cx="74814" cy="276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781801" y="1771651"/>
              <a:ext cx="440575" cy="276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226126" y="4576156"/>
              <a:ext cx="391160" cy="276999"/>
            </a:xfrm>
            <a:custGeom>
              <a:avLst/>
              <a:gdLst/>
              <a:ahLst/>
              <a:cxnLst/>
              <a:rect l="l" t="t" r="r" b="b"/>
              <a:pathLst>
                <a:path w="391159" h="86995">
                  <a:moveTo>
                    <a:pt x="0" y="86840"/>
                  </a:moveTo>
                  <a:lnTo>
                    <a:pt x="390697" y="0"/>
                  </a:lnTo>
                </a:path>
              </a:pathLst>
            </a:custGeom>
            <a:ln w="25399">
              <a:solidFill>
                <a:srgbClr val="E623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616824" y="4463934"/>
              <a:ext cx="391160" cy="276999"/>
            </a:xfrm>
            <a:custGeom>
              <a:avLst/>
              <a:gdLst/>
              <a:ahLst/>
              <a:cxnLst/>
              <a:rect l="l" t="t" r="r" b="b"/>
              <a:pathLst>
                <a:path w="391160" h="149860">
                  <a:moveTo>
                    <a:pt x="0" y="149628"/>
                  </a:moveTo>
                  <a:lnTo>
                    <a:pt x="390698" y="0"/>
                  </a:lnTo>
                </a:path>
              </a:pathLst>
            </a:custGeom>
            <a:ln w="25399">
              <a:solidFill>
                <a:srgbClr val="E623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007524" y="4448348"/>
              <a:ext cx="386715" cy="276999"/>
            </a:xfrm>
            <a:custGeom>
              <a:avLst/>
              <a:gdLst/>
              <a:ahLst/>
              <a:cxnLst/>
              <a:rect l="l" t="t" r="r" b="b"/>
              <a:pathLst>
                <a:path w="386714" h="20954">
                  <a:moveTo>
                    <a:pt x="0" y="20782"/>
                  </a:moveTo>
                  <a:lnTo>
                    <a:pt x="386541" y="0"/>
                  </a:lnTo>
                </a:path>
              </a:pathLst>
            </a:custGeom>
            <a:ln w="25399">
              <a:solidFill>
                <a:srgbClr val="E623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394064" y="4435878"/>
              <a:ext cx="391160" cy="276999"/>
            </a:xfrm>
            <a:custGeom>
              <a:avLst/>
              <a:gdLst/>
              <a:ahLst/>
              <a:cxnLst/>
              <a:rect l="l" t="t" r="r" b="b"/>
              <a:pathLst>
                <a:path w="391160" h="17145">
                  <a:moveTo>
                    <a:pt x="0" y="16625"/>
                  </a:moveTo>
                  <a:lnTo>
                    <a:pt x="390698" y="0"/>
                  </a:lnTo>
                </a:path>
              </a:pathLst>
            </a:custGeom>
            <a:ln w="25399">
              <a:solidFill>
                <a:srgbClr val="E623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784763" y="4398471"/>
              <a:ext cx="391160" cy="276999"/>
            </a:xfrm>
            <a:custGeom>
              <a:avLst/>
              <a:gdLst/>
              <a:ahLst/>
              <a:cxnLst/>
              <a:rect l="l" t="t" r="r" b="b"/>
              <a:pathLst>
                <a:path w="391160" h="50164">
                  <a:moveTo>
                    <a:pt x="0" y="49876"/>
                  </a:moveTo>
                  <a:lnTo>
                    <a:pt x="390697" y="0"/>
                  </a:lnTo>
                </a:path>
              </a:pathLst>
            </a:custGeom>
            <a:ln w="25399">
              <a:solidFill>
                <a:srgbClr val="E623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175461" y="4314305"/>
              <a:ext cx="391160" cy="276999"/>
            </a:xfrm>
            <a:custGeom>
              <a:avLst/>
              <a:gdLst/>
              <a:ahLst/>
              <a:cxnLst/>
              <a:rect l="l" t="t" r="r" b="b"/>
              <a:pathLst>
                <a:path w="391160" h="112395">
                  <a:moveTo>
                    <a:pt x="0" y="112221"/>
                  </a:moveTo>
                  <a:lnTo>
                    <a:pt x="390697" y="0"/>
                  </a:lnTo>
                </a:path>
              </a:pathLst>
            </a:custGeom>
            <a:ln w="25399">
              <a:solidFill>
                <a:srgbClr val="E623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566160" y="4248842"/>
              <a:ext cx="386715" cy="276999"/>
            </a:xfrm>
            <a:custGeom>
              <a:avLst/>
              <a:gdLst/>
              <a:ahLst/>
              <a:cxnLst/>
              <a:rect l="l" t="t" r="r" b="b"/>
              <a:pathLst>
                <a:path w="386714" h="87629">
                  <a:moveTo>
                    <a:pt x="0" y="87282"/>
                  </a:moveTo>
                  <a:lnTo>
                    <a:pt x="386541" y="0"/>
                  </a:lnTo>
                </a:path>
              </a:pathLst>
            </a:custGeom>
            <a:ln w="25399">
              <a:solidFill>
                <a:srgbClr val="E623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952701" y="4248842"/>
              <a:ext cx="391160" cy="276999"/>
            </a:xfrm>
            <a:custGeom>
              <a:avLst/>
              <a:gdLst/>
              <a:ahLst/>
              <a:cxnLst/>
              <a:rect l="l" t="t" r="r" b="b"/>
              <a:pathLst>
                <a:path w="391160" h="8889">
                  <a:moveTo>
                    <a:pt x="0" y="0"/>
                  </a:moveTo>
                  <a:lnTo>
                    <a:pt x="390697" y="8311"/>
                  </a:lnTo>
                </a:path>
              </a:pathLst>
            </a:custGeom>
            <a:ln w="25399">
              <a:solidFill>
                <a:srgbClr val="E623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343399" y="4186496"/>
              <a:ext cx="391160" cy="276999"/>
            </a:xfrm>
            <a:custGeom>
              <a:avLst/>
              <a:gdLst/>
              <a:ahLst/>
              <a:cxnLst/>
              <a:rect l="l" t="t" r="r" b="b"/>
              <a:pathLst>
                <a:path w="391160" h="91439">
                  <a:moveTo>
                    <a:pt x="0" y="91440"/>
                  </a:moveTo>
                  <a:lnTo>
                    <a:pt x="390697" y="0"/>
                  </a:lnTo>
                </a:path>
              </a:pathLst>
            </a:custGeom>
            <a:ln w="25399">
              <a:solidFill>
                <a:srgbClr val="E623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734097" y="4121034"/>
              <a:ext cx="391160" cy="276999"/>
            </a:xfrm>
            <a:custGeom>
              <a:avLst/>
              <a:gdLst/>
              <a:ahLst/>
              <a:cxnLst/>
              <a:rect l="l" t="t" r="r" b="b"/>
              <a:pathLst>
                <a:path w="391160" h="87629">
                  <a:moveTo>
                    <a:pt x="0" y="87282"/>
                  </a:moveTo>
                  <a:lnTo>
                    <a:pt x="390697" y="0"/>
                  </a:lnTo>
                </a:path>
              </a:pathLst>
            </a:custGeom>
            <a:ln w="25399">
              <a:solidFill>
                <a:srgbClr val="E623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124795" y="4086744"/>
              <a:ext cx="391160" cy="276999"/>
            </a:xfrm>
            <a:custGeom>
              <a:avLst/>
              <a:gdLst/>
              <a:ahLst/>
              <a:cxnLst/>
              <a:rect l="l" t="t" r="r" b="b"/>
              <a:pathLst>
                <a:path w="391160" h="45720">
                  <a:moveTo>
                    <a:pt x="0" y="45719"/>
                  </a:moveTo>
                  <a:lnTo>
                    <a:pt x="390698" y="0"/>
                  </a:lnTo>
                </a:path>
              </a:pathLst>
            </a:custGeom>
            <a:ln w="25399">
              <a:solidFill>
                <a:srgbClr val="E623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515495" y="4052454"/>
              <a:ext cx="386715" cy="276999"/>
            </a:xfrm>
            <a:custGeom>
              <a:avLst/>
              <a:gdLst/>
              <a:ahLst/>
              <a:cxnLst/>
              <a:rect l="l" t="t" r="r" b="b"/>
              <a:pathLst>
                <a:path w="386714" h="45720">
                  <a:moveTo>
                    <a:pt x="0" y="45719"/>
                  </a:moveTo>
                  <a:lnTo>
                    <a:pt x="386540" y="0"/>
                  </a:lnTo>
                </a:path>
              </a:pathLst>
            </a:custGeom>
            <a:ln w="25399">
              <a:solidFill>
                <a:srgbClr val="E623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902035" y="4021281"/>
              <a:ext cx="391160" cy="276999"/>
            </a:xfrm>
            <a:custGeom>
              <a:avLst/>
              <a:gdLst/>
              <a:ahLst/>
              <a:cxnLst/>
              <a:rect l="l" t="t" r="r" b="b"/>
              <a:pathLst>
                <a:path w="391160" h="41910">
                  <a:moveTo>
                    <a:pt x="0" y="41564"/>
                  </a:moveTo>
                  <a:lnTo>
                    <a:pt x="390698" y="0"/>
                  </a:lnTo>
                </a:path>
              </a:pathLst>
            </a:custGeom>
            <a:ln w="25399">
              <a:solidFill>
                <a:srgbClr val="E623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292734" y="3986991"/>
              <a:ext cx="391160" cy="276999"/>
            </a:xfrm>
            <a:custGeom>
              <a:avLst/>
              <a:gdLst/>
              <a:ahLst/>
              <a:cxnLst/>
              <a:rect l="l" t="t" r="r" b="b"/>
              <a:pathLst>
                <a:path w="391159" h="45720">
                  <a:moveTo>
                    <a:pt x="0" y="45719"/>
                  </a:moveTo>
                  <a:lnTo>
                    <a:pt x="390569" y="0"/>
                  </a:lnTo>
                </a:path>
              </a:pathLst>
            </a:custGeom>
            <a:ln w="25399">
              <a:solidFill>
                <a:srgbClr val="E623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188719" y="4613563"/>
              <a:ext cx="74814" cy="2769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579417" y="4548100"/>
              <a:ext cx="74814" cy="2769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970116" y="4435879"/>
              <a:ext cx="74814" cy="2769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356657" y="4420292"/>
              <a:ext cx="74814" cy="2769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747356" y="4407823"/>
              <a:ext cx="74814" cy="2769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138054" y="4370416"/>
              <a:ext cx="74814" cy="2769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528752" y="4286249"/>
              <a:ext cx="74814" cy="2769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915294" y="4220787"/>
              <a:ext cx="74814" cy="2769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305992" y="4227021"/>
              <a:ext cx="74814" cy="2769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696691" y="4158441"/>
              <a:ext cx="74814" cy="2769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087388" y="4092979"/>
              <a:ext cx="74814" cy="2769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478086" y="4058689"/>
              <a:ext cx="74814" cy="2769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864628" y="4024399"/>
              <a:ext cx="74814" cy="2769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255326" y="3993225"/>
              <a:ext cx="74814" cy="2769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646025" y="3958936"/>
              <a:ext cx="74814" cy="2769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1" name="object 181"/>
            <p:cNvSpPr txBox="1"/>
            <p:nvPr/>
          </p:nvSpPr>
          <p:spPr>
            <a:xfrm>
              <a:off x="657852" y="4564871"/>
              <a:ext cx="183515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dirty="0">
                  <a:latin typeface="Arial"/>
                  <a:cs typeface="Arial"/>
                </a:rPr>
                <a:t>$-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82" name="object 182"/>
            <p:cNvSpPr txBox="1"/>
            <p:nvPr/>
          </p:nvSpPr>
          <p:spPr>
            <a:xfrm>
              <a:off x="618177" y="4200713"/>
              <a:ext cx="223520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5" dirty="0">
                  <a:latin typeface="Arial"/>
                  <a:cs typeface="Arial"/>
                </a:rPr>
                <a:t>$5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6884772" y="2633699"/>
              <a:ext cx="1517015" cy="276999"/>
            </a:xfrm>
            <a:custGeom>
              <a:avLst/>
              <a:gdLst/>
              <a:ahLst/>
              <a:cxnLst/>
              <a:rect l="l" t="t" r="r" b="b"/>
              <a:pathLst>
                <a:path w="1517015" h="2353945">
                  <a:moveTo>
                    <a:pt x="0" y="0"/>
                  </a:moveTo>
                  <a:lnTo>
                    <a:pt x="1516730" y="0"/>
                  </a:lnTo>
                  <a:lnTo>
                    <a:pt x="1516730" y="2353626"/>
                  </a:lnTo>
                  <a:lnTo>
                    <a:pt x="0" y="23536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046682" y="2770101"/>
              <a:ext cx="243840" cy="276999"/>
            </a:xfrm>
            <a:custGeom>
              <a:avLst/>
              <a:gdLst/>
              <a:ahLst/>
              <a:cxnLst/>
              <a:rect l="l" t="t" r="r" b="b"/>
              <a:pathLst>
                <a:path w="243840" h="70485">
                  <a:moveTo>
                    <a:pt x="0" y="0"/>
                  </a:moveTo>
                  <a:lnTo>
                    <a:pt x="243840" y="0"/>
                  </a:lnTo>
                  <a:lnTo>
                    <a:pt x="243840" y="70208"/>
                  </a:lnTo>
                  <a:lnTo>
                    <a:pt x="0" y="70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347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046682" y="2770101"/>
              <a:ext cx="243840" cy="276999"/>
            </a:xfrm>
            <a:custGeom>
              <a:avLst/>
              <a:gdLst/>
              <a:ahLst/>
              <a:cxnLst/>
              <a:rect l="l" t="t" r="r" b="b"/>
              <a:pathLst>
                <a:path w="243840" h="70485">
                  <a:moveTo>
                    <a:pt x="0" y="0"/>
                  </a:moveTo>
                  <a:lnTo>
                    <a:pt x="243840" y="0"/>
                  </a:lnTo>
                  <a:lnTo>
                    <a:pt x="243840" y="70209"/>
                  </a:lnTo>
                  <a:lnTo>
                    <a:pt x="0" y="7020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046682" y="3211404"/>
              <a:ext cx="243840" cy="276999"/>
            </a:xfrm>
            <a:custGeom>
              <a:avLst/>
              <a:gdLst/>
              <a:ahLst/>
              <a:cxnLst/>
              <a:rect l="l" t="t" r="r" b="b"/>
              <a:pathLst>
                <a:path w="243840" h="70485">
                  <a:moveTo>
                    <a:pt x="0" y="0"/>
                  </a:moveTo>
                  <a:lnTo>
                    <a:pt x="243840" y="0"/>
                  </a:lnTo>
                  <a:lnTo>
                    <a:pt x="243840" y="70209"/>
                  </a:lnTo>
                  <a:lnTo>
                    <a:pt x="0" y="70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8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046682" y="3211404"/>
              <a:ext cx="243840" cy="276999"/>
            </a:xfrm>
            <a:custGeom>
              <a:avLst/>
              <a:gdLst/>
              <a:ahLst/>
              <a:cxnLst/>
              <a:rect l="l" t="t" r="r" b="b"/>
              <a:pathLst>
                <a:path w="243840" h="70485">
                  <a:moveTo>
                    <a:pt x="0" y="0"/>
                  </a:moveTo>
                  <a:lnTo>
                    <a:pt x="243840" y="0"/>
                  </a:lnTo>
                  <a:lnTo>
                    <a:pt x="243840" y="70209"/>
                  </a:lnTo>
                  <a:lnTo>
                    <a:pt x="0" y="7020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046682" y="3679037"/>
              <a:ext cx="243840" cy="276999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5399">
              <a:solidFill>
                <a:srgbClr val="021CA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136476" y="3656560"/>
              <a:ext cx="62865" cy="276999"/>
            </a:xfrm>
            <a:custGeom>
              <a:avLst/>
              <a:gdLst/>
              <a:ahLst/>
              <a:cxnLst/>
              <a:rect l="l" t="t" r="r" b="b"/>
              <a:pathLst>
                <a:path w="62865" h="62229">
                  <a:moveTo>
                    <a:pt x="33251" y="0"/>
                  </a:moveTo>
                  <a:lnTo>
                    <a:pt x="0" y="61719"/>
                  </a:lnTo>
                  <a:lnTo>
                    <a:pt x="62346" y="61719"/>
                  </a:lnTo>
                  <a:lnTo>
                    <a:pt x="33251" y="0"/>
                  </a:lnTo>
                  <a:close/>
                </a:path>
              </a:pathLst>
            </a:custGeom>
            <a:solidFill>
              <a:srgbClr val="021CA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136477" y="3656560"/>
              <a:ext cx="62865" cy="276999"/>
            </a:xfrm>
            <a:custGeom>
              <a:avLst/>
              <a:gdLst/>
              <a:ahLst/>
              <a:cxnLst/>
              <a:rect l="l" t="t" r="r" b="b"/>
              <a:pathLst>
                <a:path w="62865" h="62229">
                  <a:moveTo>
                    <a:pt x="33250" y="0"/>
                  </a:moveTo>
                  <a:lnTo>
                    <a:pt x="62345" y="61718"/>
                  </a:lnTo>
                  <a:lnTo>
                    <a:pt x="0" y="61718"/>
                  </a:lnTo>
                  <a:lnTo>
                    <a:pt x="33250" y="0"/>
                  </a:lnTo>
                  <a:close/>
                </a:path>
              </a:pathLst>
            </a:custGeom>
            <a:ln w="9524">
              <a:solidFill>
                <a:srgbClr val="021CA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5" name="object 195"/>
            <p:cNvSpPr txBox="1"/>
            <p:nvPr/>
          </p:nvSpPr>
          <p:spPr>
            <a:xfrm>
              <a:off x="519292" y="3472399"/>
              <a:ext cx="7543165" cy="70275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620"/>
                </a:lnSpc>
              </a:pPr>
              <a:r>
                <a:rPr sz="1400" b="1" spc="-5" dirty="0">
                  <a:latin typeface="Arial"/>
                  <a:cs typeface="Arial"/>
                </a:rPr>
                <a:t>$15</a:t>
              </a:r>
              <a:endParaRPr sz="1400">
                <a:latin typeface="Arial"/>
                <a:cs typeface="Arial"/>
              </a:endParaRPr>
            </a:p>
            <a:p>
              <a:pPr marR="5080" algn="r">
                <a:lnSpc>
                  <a:spcPts val="1260"/>
                </a:lnSpc>
              </a:pPr>
              <a:r>
                <a:rPr sz="1100" b="1" spc="-95" dirty="0">
                  <a:latin typeface="Arial"/>
                  <a:cs typeface="Arial"/>
                </a:rPr>
                <a:t>T</a:t>
              </a:r>
              <a:r>
                <a:rPr sz="1100" b="1" spc="-10" dirty="0">
                  <a:latin typeface="Arial"/>
                  <a:cs typeface="Arial"/>
                </a:rPr>
                <a:t>o</a:t>
              </a:r>
              <a:r>
                <a:rPr sz="1100" b="1" dirty="0">
                  <a:latin typeface="Arial"/>
                  <a:cs typeface="Arial"/>
                </a:rPr>
                <a:t>ta</a:t>
              </a:r>
              <a:r>
                <a:rPr sz="1100" b="1" spc="-5" dirty="0">
                  <a:latin typeface="Arial"/>
                  <a:cs typeface="Arial"/>
                </a:rPr>
                <a:t>l </a:t>
              </a:r>
              <a:r>
                <a:rPr sz="1100" b="1" spc="-75" dirty="0">
                  <a:latin typeface="Arial"/>
                  <a:cs typeface="Arial"/>
                </a:rPr>
                <a:t>T</a:t>
              </a:r>
              <a:r>
                <a:rPr sz="1100" b="1" dirty="0">
                  <a:latin typeface="Arial"/>
                  <a:cs typeface="Arial"/>
                </a:rPr>
                <a:t>ra</a:t>
              </a:r>
              <a:r>
                <a:rPr sz="1100" b="1" spc="-10" dirty="0">
                  <a:latin typeface="Arial"/>
                  <a:cs typeface="Arial"/>
                </a:rPr>
                <a:t>d</a:t>
              </a:r>
              <a:r>
                <a:rPr sz="1100" b="1" dirty="0">
                  <a:latin typeface="Arial"/>
                  <a:cs typeface="Arial"/>
                </a:rPr>
                <a:t>e</a:t>
              </a:r>
              <a:endParaRPr sz="11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944"/>
                </a:spcBef>
              </a:pPr>
              <a:r>
                <a:rPr sz="1400" b="1" spc="-5" dirty="0">
                  <a:latin typeface="Arial"/>
                  <a:cs typeface="Arial"/>
                </a:rPr>
                <a:t>$10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96" name="object 196"/>
            <p:cNvSpPr txBox="1"/>
            <p:nvPr/>
          </p:nvSpPr>
          <p:spPr>
            <a:xfrm>
              <a:off x="519293" y="3108241"/>
              <a:ext cx="321945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5" dirty="0">
                  <a:latin typeface="Arial"/>
                  <a:cs typeface="Arial"/>
                </a:rPr>
                <a:t>$20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97" name="object 197"/>
            <p:cNvSpPr txBox="1"/>
            <p:nvPr/>
          </p:nvSpPr>
          <p:spPr>
            <a:xfrm>
              <a:off x="519293" y="2744083"/>
              <a:ext cx="321945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5" dirty="0">
                  <a:latin typeface="Arial"/>
                  <a:cs typeface="Arial"/>
                </a:rPr>
                <a:t>$25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99" name="object 199"/>
            <p:cNvSpPr txBox="1"/>
            <p:nvPr/>
          </p:nvSpPr>
          <p:spPr>
            <a:xfrm>
              <a:off x="7413514" y="2759022"/>
              <a:ext cx="91059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sz="1100" b="1" dirty="0">
                  <a:latin typeface="Arial"/>
                  <a:cs typeface="Arial"/>
                </a:rPr>
                <a:t>VN</a:t>
              </a:r>
              <a:r>
                <a:rPr sz="1100" b="1" spc="-5" dirty="0">
                  <a:latin typeface="Arial"/>
                  <a:cs typeface="Arial"/>
                </a:rPr>
                <a:t> I</a:t>
              </a:r>
              <a:r>
                <a:rPr sz="1100" b="1" dirty="0">
                  <a:latin typeface="Arial"/>
                  <a:cs typeface="Arial"/>
                </a:rPr>
                <a:t>m</a:t>
              </a:r>
              <a:r>
                <a:rPr sz="1100" b="1" spc="-10" dirty="0">
                  <a:latin typeface="Arial"/>
                  <a:cs typeface="Arial"/>
                </a:rPr>
                <a:t>po</a:t>
              </a:r>
              <a:r>
                <a:rPr sz="1100" b="1" dirty="0">
                  <a:latin typeface="Arial"/>
                  <a:cs typeface="Arial"/>
                </a:rPr>
                <a:t>rts</a:t>
              </a:r>
              <a:r>
                <a:rPr sz="1100" b="1" spc="-5" dirty="0">
                  <a:latin typeface="Arial"/>
                  <a:cs typeface="Arial"/>
                </a:rPr>
                <a:t> </a:t>
              </a:r>
              <a:r>
                <a:rPr sz="1100" b="1" dirty="0">
                  <a:latin typeface="Arial"/>
                  <a:cs typeface="Arial"/>
                </a:rPr>
                <a:t>fr USA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200" name="object 200"/>
            <p:cNvSpPr txBox="1"/>
            <p:nvPr/>
          </p:nvSpPr>
          <p:spPr>
            <a:xfrm>
              <a:off x="7452462" y="3228096"/>
              <a:ext cx="949325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sz="1100" b="1" dirty="0">
                  <a:latin typeface="Arial"/>
                  <a:cs typeface="Arial"/>
                </a:rPr>
                <a:t>VN</a:t>
              </a:r>
              <a:r>
                <a:rPr sz="1100" b="1" spc="-5" dirty="0">
                  <a:latin typeface="Arial"/>
                  <a:cs typeface="Arial"/>
                </a:rPr>
                <a:t> </a:t>
              </a:r>
              <a:r>
                <a:rPr sz="1100" b="1" dirty="0">
                  <a:latin typeface="Arial"/>
                  <a:cs typeface="Arial"/>
                </a:rPr>
                <a:t>Ex</a:t>
              </a:r>
              <a:r>
                <a:rPr sz="1100" b="1" spc="-10" dirty="0">
                  <a:latin typeface="Arial"/>
                  <a:cs typeface="Arial"/>
                </a:rPr>
                <a:t>po</a:t>
              </a:r>
              <a:r>
                <a:rPr sz="1100" b="1" dirty="0">
                  <a:latin typeface="Arial"/>
                  <a:cs typeface="Arial"/>
                </a:rPr>
                <a:t>rts</a:t>
              </a:r>
              <a:r>
                <a:rPr sz="1100" b="1" spc="-5" dirty="0">
                  <a:latin typeface="Arial"/>
                  <a:cs typeface="Arial"/>
                </a:rPr>
                <a:t> </a:t>
              </a:r>
              <a:r>
                <a:rPr sz="1100" b="1" spc="-10" dirty="0">
                  <a:latin typeface="Arial"/>
                  <a:cs typeface="Arial"/>
                </a:rPr>
                <a:t>to</a:t>
              </a:r>
              <a:r>
                <a:rPr sz="1100" b="1" spc="-5" dirty="0">
                  <a:latin typeface="Arial"/>
                  <a:cs typeface="Arial"/>
                </a:rPr>
                <a:t> </a:t>
              </a:r>
              <a:r>
                <a:rPr sz="1100" b="1" dirty="0">
                  <a:latin typeface="Arial"/>
                  <a:cs typeface="Arial"/>
                </a:rPr>
                <a:t>USA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201" name="object 201"/>
            <p:cNvSpPr/>
            <p:nvPr/>
          </p:nvSpPr>
          <p:spPr>
            <a:xfrm>
              <a:off x="7046682" y="4120343"/>
              <a:ext cx="243840" cy="276999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5399">
              <a:solidFill>
                <a:srgbClr val="E623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136476" y="4096097"/>
              <a:ext cx="62865" cy="276999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33251" y="0"/>
                  </a:moveTo>
                  <a:lnTo>
                    <a:pt x="0" y="62344"/>
                  </a:lnTo>
                  <a:lnTo>
                    <a:pt x="62346" y="62344"/>
                  </a:lnTo>
                  <a:lnTo>
                    <a:pt x="33251" y="0"/>
                  </a:lnTo>
                  <a:close/>
                </a:path>
              </a:pathLst>
            </a:custGeom>
            <a:solidFill>
              <a:srgbClr val="E623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136477" y="4096096"/>
              <a:ext cx="62865" cy="276999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33250" y="0"/>
                  </a:moveTo>
                  <a:lnTo>
                    <a:pt x="62345" y="62344"/>
                  </a:lnTo>
                  <a:lnTo>
                    <a:pt x="0" y="62344"/>
                  </a:lnTo>
                  <a:lnTo>
                    <a:pt x="33250" y="0"/>
                  </a:lnTo>
                  <a:close/>
                </a:path>
              </a:pathLst>
            </a:custGeom>
            <a:ln w="9524">
              <a:solidFill>
                <a:srgbClr val="E623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4" name="object 204"/>
            <p:cNvSpPr txBox="1"/>
            <p:nvPr/>
          </p:nvSpPr>
          <p:spPr>
            <a:xfrm>
              <a:off x="7301952" y="4067550"/>
              <a:ext cx="77343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sz="1100" b="1" dirty="0">
                  <a:latin typeface="Arial"/>
                  <a:cs typeface="Arial"/>
                </a:rPr>
                <a:t>VN</a:t>
              </a:r>
              <a:r>
                <a:rPr sz="1100" b="1" spc="-45" dirty="0">
                  <a:latin typeface="Arial"/>
                  <a:cs typeface="Arial"/>
                </a:rPr>
                <a:t> </a:t>
              </a:r>
              <a:r>
                <a:rPr sz="1100" b="1" dirty="0">
                  <a:latin typeface="Arial"/>
                  <a:cs typeface="Arial"/>
                </a:rPr>
                <a:t>A</a:t>
              </a:r>
              <a:r>
                <a:rPr sz="1100" b="1" spc="-10" dirty="0">
                  <a:latin typeface="Arial"/>
                  <a:cs typeface="Arial"/>
                </a:rPr>
                <a:t>pp</a:t>
              </a:r>
              <a:r>
                <a:rPr sz="1100" b="1" dirty="0">
                  <a:latin typeface="Arial"/>
                  <a:cs typeface="Arial"/>
                </a:rPr>
                <a:t>are</a:t>
              </a:r>
              <a:r>
                <a:rPr sz="1100" b="1" spc="-5" dirty="0">
                  <a:latin typeface="Arial"/>
                  <a:cs typeface="Arial"/>
                </a:rPr>
                <a:t>l </a:t>
              </a:r>
              <a:r>
                <a:rPr sz="1100" b="1" dirty="0">
                  <a:latin typeface="Arial"/>
                  <a:cs typeface="Arial"/>
                </a:rPr>
                <a:t>Ex</a:t>
              </a:r>
              <a:r>
                <a:rPr sz="1100" b="1" spc="-10" dirty="0">
                  <a:latin typeface="Arial"/>
                  <a:cs typeface="Arial"/>
                </a:rPr>
                <a:t>po</a:t>
              </a:r>
              <a:r>
                <a:rPr sz="1100" b="1" dirty="0">
                  <a:latin typeface="Arial"/>
                  <a:cs typeface="Arial"/>
                </a:rPr>
                <a:t>rts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206" name="object 206"/>
            <p:cNvSpPr/>
            <p:nvPr/>
          </p:nvSpPr>
          <p:spPr>
            <a:xfrm>
              <a:off x="3119042" y="3000136"/>
              <a:ext cx="434975" cy="276999"/>
            </a:xfrm>
            <a:custGeom>
              <a:avLst/>
              <a:gdLst/>
              <a:ahLst/>
              <a:cxnLst/>
              <a:rect l="l" t="t" r="r" b="b"/>
              <a:pathLst>
                <a:path w="434975" h="476885">
                  <a:moveTo>
                    <a:pt x="395147" y="0"/>
                  </a:moveTo>
                  <a:lnTo>
                    <a:pt x="360415" y="18347"/>
                  </a:lnTo>
                  <a:lnTo>
                    <a:pt x="331235" y="56662"/>
                  </a:lnTo>
                  <a:lnTo>
                    <a:pt x="315093" y="95690"/>
                  </a:lnTo>
                  <a:lnTo>
                    <a:pt x="306581" y="143555"/>
                  </a:lnTo>
                  <a:lnTo>
                    <a:pt x="304907" y="189276"/>
                  </a:lnTo>
                  <a:lnTo>
                    <a:pt x="305733" y="200891"/>
                  </a:lnTo>
                  <a:lnTo>
                    <a:pt x="319634" y="249774"/>
                  </a:lnTo>
                  <a:lnTo>
                    <a:pt x="341783" y="262428"/>
                  </a:lnTo>
                  <a:lnTo>
                    <a:pt x="351222" y="260340"/>
                  </a:lnTo>
                  <a:lnTo>
                    <a:pt x="386494" y="237188"/>
                  </a:lnTo>
                  <a:lnTo>
                    <a:pt x="410896" y="202828"/>
                  </a:lnTo>
                  <a:lnTo>
                    <a:pt x="412369" y="199654"/>
                  </a:lnTo>
                  <a:lnTo>
                    <a:pt x="357156" y="199654"/>
                  </a:lnTo>
                  <a:lnTo>
                    <a:pt x="347739" y="189276"/>
                  </a:lnTo>
                  <a:lnTo>
                    <a:pt x="345362" y="179053"/>
                  </a:lnTo>
                  <a:lnTo>
                    <a:pt x="343939" y="164954"/>
                  </a:lnTo>
                  <a:lnTo>
                    <a:pt x="343658" y="153961"/>
                  </a:lnTo>
                  <a:lnTo>
                    <a:pt x="343585" y="143236"/>
                  </a:lnTo>
                  <a:lnTo>
                    <a:pt x="343897" y="133759"/>
                  </a:lnTo>
                  <a:lnTo>
                    <a:pt x="354557" y="84277"/>
                  </a:lnTo>
                  <a:lnTo>
                    <a:pt x="377724" y="59795"/>
                  </a:lnTo>
                  <a:lnTo>
                    <a:pt x="433975" y="59795"/>
                  </a:lnTo>
                  <a:lnTo>
                    <a:pt x="432474" y="47321"/>
                  </a:lnTo>
                  <a:lnTo>
                    <a:pt x="414750" y="5676"/>
                  </a:lnTo>
                  <a:lnTo>
                    <a:pt x="405690" y="726"/>
                  </a:lnTo>
                  <a:lnTo>
                    <a:pt x="395147" y="0"/>
                  </a:lnTo>
                  <a:close/>
                </a:path>
                <a:path w="434975" h="476885">
                  <a:moveTo>
                    <a:pt x="433975" y="59795"/>
                  </a:moveTo>
                  <a:lnTo>
                    <a:pt x="377724" y="59795"/>
                  </a:lnTo>
                  <a:lnTo>
                    <a:pt x="384219" y="60354"/>
                  </a:lnTo>
                  <a:lnTo>
                    <a:pt x="389355" y="67640"/>
                  </a:lnTo>
                  <a:lnTo>
                    <a:pt x="395917" y="109393"/>
                  </a:lnTo>
                  <a:lnTo>
                    <a:pt x="396011" y="120425"/>
                  </a:lnTo>
                  <a:lnTo>
                    <a:pt x="395480" y="131400"/>
                  </a:lnTo>
                  <a:lnTo>
                    <a:pt x="384057" y="180677"/>
                  </a:lnTo>
                  <a:lnTo>
                    <a:pt x="357156" y="199654"/>
                  </a:lnTo>
                  <a:lnTo>
                    <a:pt x="412369" y="199654"/>
                  </a:lnTo>
                  <a:lnTo>
                    <a:pt x="428142" y="153961"/>
                  </a:lnTo>
                  <a:lnTo>
                    <a:pt x="434250" y="107392"/>
                  </a:lnTo>
                  <a:lnTo>
                    <a:pt x="434970" y="77521"/>
                  </a:lnTo>
                  <a:lnTo>
                    <a:pt x="434190" y="61578"/>
                  </a:lnTo>
                  <a:lnTo>
                    <a:pt x="433975" y="59795"/>
                  </a:lnTo>
                  <a:close/>
                </a:path>
                <a:path w="434975" h="476885">
                  <a:moveTo>
                    <a:pt x="258487" y="184563"/>
                  </a:moveTo>
                  <a:lnTo>
                    <a:pt x="219541" y="184563"/>
                  </a:lnTo>
                  <a:lnTo>
                    <a:pt x="219550" y="199801"/>
                  </a:lnTo>
                  <a:lnTo>
                    <a:pt x="219676" y="248447"/>
                  </a:lnTo>
                  <a:lnTo>
                    <a:pt x="220026" y="286592"/>
                  </a:lnTo>
                  <a:lnTo>
                    <a:pt x="220767" y="326107"/>
                  </a:lnTo>
                  <a:lnTo>
                    <a:pt x="221444" y="349590"/>
                  </a:lnTo>
                  <a:lnTo>
                    <a:pt x="230679" y="342987"/>
                  </a:lnTo>
                  <a:lnTo>
                    <a:pt x="239915" y="335425"/>
                  </a:lnTo>
                  <a:lnTo>
                    <a:pt x="249150" y="326107"/>
                  </a:lnTo>
                  <a:lnTo>
                    <a:pt x="258386" y="314238"/>
                  </a:lnTo>
                  <a:lnTo>
                    <a:pt x="258487" y="184563"/>
                  </a:lnTo>
                  <a:close/>
                </a:path>
                <a:path w="434975" h="476885">
                  <a:moveTo>
                    <a:pt x="294811" y="66704"/>
                  </a:moveTo>
                  <a:lnTo>
                    <a:pt x="179815" y="146026"/>
                  </a:lnTo>
                  <a:lnTo>
                    <a:pt x="179816" y="149465"/>
                  </a:lnTo>
                  <a:lnTo>
                    <a:pt x="179951" y="162867"/>
                  </a:lnTo>
                  <a:lnTo>
                    <a:pt x="180606" y="175913"/>
                  </a:lnTo>
                  <a:lnTo>
                    <a:pt x="182195" y="188319"/>
                  </a:lnTo>
                  <a:lnTo>
                    <a:pt x="185131" y="199801"/>
                  </a:lnTo>
                  <a:lnTo>
                    <a:pt x="196601" y="192511"/>
                  </a:lnTo>
                  <a:lnTo>
                    <a:pt x="208071" y="187022"/>
                  </a:lnTo>
                  <a:lnTo>
                    <a:pt x="219541" y="184563"/>
                  </a:lnTo>
                  <a:lnTo>
                    <a:pt x="258487" y="184563"/>
                  </a:lnTo>
                  <a:lnTo>
                    <a:pt x="258559" y="149131"/>
                  </a:lnTo>
                  <a:lnTo>
                    <a:pt x="268447" y="142235"/>
                  </a:lnTo>
                  <a:lnTo>
                    <a:pt x="278335" y="134905"/>
                  </a:lnTo>
                  <a:lnTo>
                    <a:pt x="288223" y="126713"/>
                  </a:lnTo>
                  <a:lnTo>
                    <a:pt x="298110" y="117231"/>
                  </a:lnTo>
                  <a:lnTo>
                    <a:pt x="298013" y="104097"/>
                  </a:lnTo>
                  <a:lnTo>
                    <a:pt x="297591" y="91187"/>
                  </a:lnTo>
                  <a:lnTo>
                    <a:pt x="296604" y="78667"/>
                  </a:lnTo>
                  <a:lnTo>
                    <a:pt x="294811" y="66704"/>
                  </a:lnTo>
                  <a:close/>
                </a:path>
                <a:path w="434975" h="476885">
                  <a:moveTo>
                    <a:pt x="31362" y="248427"/>
                  </a:moveTo>
                  <a:lnTo>
                    <a:pt x="0" y="270061"/>
                  </a:lnTo>
                  <a:lnTo>
                    <a:pt x="4297" y="302528"/>
                  </a:lnTo>
                  <a:lnTo>
                    <a:pt x="6046" y="315381"/>
                  </a:lnTo>
                  <a:lnTo>
                    <a:pt x="11607" y="353722"/>
                  </a:lnTo>
                  <a:lnTo>
                    <a:pt x="17900" y="391553"/>
                  </a:lnTo>
                  <a:lnTo>
                    <a:pt x="28009" y="440793"/>
                  </a:lnTo>
                  <a:lnTo>
                    <a:pt x="37317" y="476518"/>
                  </a:lnTo>
                  <a:lnTo>
                    <a:pt x="46977" y="469270"/>
                  </a:lnTo>
                  <a:lnTo>
                    <a:pt x="56791" y="460894"/>
                  </a:lnTo>
                  <a:lnTo>
                    <a:pt x="66835" y="450820"/>
                  </a:lnTo>
                  <a:lnTo>
                    <a:pt x="68598" y="437877"/>
                  </a:lnTo>
                  <a:lnTo>
                    <a:pt x="73918" y="399236"/>
                  </a:lnTo>
                  <a:lnTo>
                    <a:pt x="77516" y="373781"/>
                  </a:lnTo>
                  <a:lnTo>
                    <a:pt x="79345" y="361144"/>
                  </a:lnTo>
                  <a:lnTo>
                    <a:pt x="49748" y="361144"/>
                  </a:lnTo>
                  <a:lnTo>
                    <a:pt x="45225" y="322464"/>
                  </a:lnTo>
                  <a:lnTo>
                    <a:pt x="39470" y="284634"/>
                  </a:lnTo>
                  <a:lnTo>
                    <a:pt x="34395" y="260268"/>
                  </a:lnTo>
                  <a:lnTo>
                    <a:pt x="31362" y="248427"/>
                  </a:lnTo>
                  <a:close/>
                </a:path>
                <a:path w="434975" h="476885">
                  <a:moveTo>
                    <a:pt x="123678" y="300180"/>
                  </a:moveTo>
                  <a:lnTo>
                    <a:pt x="88777" y="300180"/>
                  </a:lnTo>
                  <a:lnTo>
                    <a:pt x="93058" y="325411"/>
                  </a:lnTo>
                  <a:lnTo>
                    <a:pt x="99710" y="363100"/>
                  </a:lnTo>
                  <a:lnTo>
                    <a:pt x="109483" y="412726"/>
                  </a:lnTo>
                  <a:lnTo>
                    <a:pt x="112163" y="424969"/>
                  </a:lnTo>
                  <a:lnTo>
                    <a:pt x="121200" y="418499"/>
                  </a:lnTo>
                  <a:lnTo>
                    <a:pt x="149346" y="389715"/>
                  </a:lnTo>
                  <a:lnTo>
                    <a:pt x="155324" y="335301"/>
                  </a:lnTo>
                  <a:lnTo>
                    <a:pt x="157829" y="312163"/>
                  </a:lnTo>
                  <a:lnTo>
                    <a:pt x="125707" y="312163"/>
                  </a:lnTo>
                  <a:lnTo>
                    <a:pt x="123678" y="300180"/>
                  </a:lnTo>
                  <a:close/>
                </a:path>
                <a:path w="434975" h="476885">
                  <a:moveTo>
                    <a:pt x="100590" y="200678"/>
                  </a:moveTo>
                  <a:lnTo>
                    <a:pt x="90260" y="207864"/>
                  </a:lnTo>
                  <a:lnTo>
                    <a:pt x="79906" y="215224"/>
                  </a:lnTo>
                  <a:lnTo>
                    <a:pt x="69513" y="222871"/>
                  </a:lnTo>
                  <a:lnTo>
                    <a:pt x="62436" y="274554"/>
                  </a:lnTo>
                  <a:lnTo>
                    <a:pt x="58838" y="300180"/>
                  </a:lnTo>
                  <a:lnTo>
                    <a:pt x="51612" y="349183"/>
                  </a:lnTo>
                  <a:lnTo>
                    <a:pt x="49748" y="361144"/>
                  </a:lnTo>
                  <a:lnTo>
                    <a:pt x="79345" y="361144"/>
                  </a:lnTo>
                  <a:lnTo>
                    <a:pt x="86837" y="312072"/>
                  </a:lnTo>
                  <a:lnTo>
                    <a:pt x="88777" y="300180"/>
                  </a:lnTo>
                  <a:lnTo>
                    <a:pt x="123678" y="300180"/>
                  </a:lnTo>
                  <a:lnTo>
                    <a:pt x="121318" y="286566"/>
                  </a:lnTo>
                  <a:lnTo>
                    <a:pt x="113841" y="248427"/>
                  </a:lnTo>
                  <a:lnTo>
                    <a:pt x="104427" y="212343"/>
                  </a:lnTo>
                  <a:lnTo>
                    <a:pt x="100590" y="200678"/>
                  </a:lnTo>
                  <a:close/>
                </a:path>
                <a:path w="434975" h="476885">
                  <a:moveTo>
                    <a:pt x="174390" y="149769"/>
                  </a:moveTo>
                  <a:lnTo>
                    <a:pt x="138075" y="185842"/>
                  </a:lnTo>
                  <a:lnTo>
                    <a:pt x="129466" y="274554"/>
                  </a:lnTo>
                  <a:lnTo>
                    <a:pt x="125707" y="312163"/>
                  </a:lnTo>
                  <a:lnTo>
                    <a:pt x="157829" y="312163"/>
                  </a:lnTo>
                  <a:lnTo>
                    <a:pt x="160410" y="288327"/>
                  </a:lnTo>
                  <a:lnTo>
                    <a:pt x="164621" y="248427"/>
                  </a:lnTo>
                  <a:lnTo>
                    <a:pt x="167111" y="224262"/>
                  </a:lnTo>
                  <a:lnTo>
                    <a:pt x="169555" y="199982"/>
                  </a:lnTo>
                  <a:lnTo>
                    <a:pt x="172015" y="174846"/>
                  </a:lnTo>
                  <a:lnTo>
                    <a:pt x="174390" y="1497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462514" y="3044983"/>
              <a:ext cx="52705" cy="276999"/>
            </a:xfrm>
            <a:custGeom>
              <a:avLst/>
              <a:gdLst/>
              <a:ahLst/>
              <a:cxnLst/>
              <a:rect l="l" t="t" r="r" b="b"/>
              <a:pathLst>
                <a:path w="52704" h="140335">
                  <a:moveTo>
                    <a:pt x="26051" y="5657"/>
                  </a:moveTo>
                  <a:lnTo>
                    <a:pt x="3630" y="49597"/>
                  </a:lnTo>
                  <a:lnTo>
                    <a:pt x="0" y="86877"/>
                  </a:lnTo>
                  <a:lnTo>
                    <a:pt x="468" y="105159"/>
                  </a:lnTo>
                  <a:lnTo>
                    <a:pt x="1891" y="119259"/>
                  </a:lnTo>
                  <a:lnTo>
                    <a:pt x="4267" y="129481"/>
                  </a:lnTo>
                  <a:lnTo>
                    <a:pt x="13684" y="139859"/>
                  </a:lnTo>
                  <a:lnTo>
                    <a:pt x="23227" y="139349"/>
                  </a:lnTo>
                  <a:lnTo>
                    <a:pt x="45136" y="108001"/>
                  </a:lnTo>
                  <a:lnTo>
                    <a:pt x="52622" y="58895"/>
                  </a:lnTo>
                  <a:lnTo>
                    <a:pt x="52250" y="39358"/>
                  </a:lnTo>
                  <a:lnTo>
                    <a:pt x="40747" y="559"/>
                  </a:lnTo>
                  <a:lnTo>
                    <a:pt x="34252" y="0"/>
                  </a:lnTo>
                  <a:lnTo>
                    <a:pt x="26051" y="565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298858" y="3050163"/>
              <a:ext cx="118745" cy="276999"/>
            </a:xfrm>
            <a:custGeom>
              <a:avLst/>
              <a:gdLst/>
              <a:ahLst/>
              <a:cxnLst/>
              <a:rect l="l" t="t" r="r" b="b"/>
              <a:pathLst>
                <a:path w="118745" h="283210">
                  <a:moveTo>
                    <a:pt x="0" y="79322"/>
                  </a:moveTo>
                  <a:lnTo>
                    <a:pt x="31362" y="57689"/>
                  </a:lnTo>
                  <a:lnTo>
                    <a:pt x="62725" y="36055"/>
                  </a:lnTo>
                  <a:lnTo>
                    <a:pt x="104541" y="7211"/>
                  </a:lnTo>
                  <a:lnTo>
                    <a:pt x="114995" y="0"/>
                  </a:lnTo>
                  <a:lnTo>
                    <a:pt x="116788" y="11963"/>
                  </a:lnTo>
                  <a:lnTo>
                    <a:pt x="117775" y="24483"/>
                  </a:lnTo>
                  <a:lnTo>
                    <a:pt x="118197" y="37393"/>
                  </a:lnTo>
                  <a:lnTo>
                    <a:pt x="118294" y="50527"/>
                  </a:lnTo>
                  <a:lnTo>
                    <a:pt x="108407" y="60009"/>
                  </a:lnTo>
                  <a:lnTo>
                    <a:pt x="98519" y="68201"/>
                  </a:lnTo>
                  <a:lnTo>
                    <a:pt x="88631" y="75532"/>
                  </a:lnTo>
                  <a:lnTo>
                    <a:pt x="78743" y="82427"/>
                  </a:lnTo>
                  <a:lnTo>
                    <a:pt x="78708" y="95143"/>
                  </a:lnTo>
                  <a:lnTo>
                    <a:pt x="78632" y="133269"/>
                  </a:lnTo>
                  <a:lnTo>
                    <a:pt x="78591" y="171371"/>
                  </a:lnTo>
                  <a:lnTo>
                    <a:pt x="78572" y="222150"/>
                  </a:lnTo>
                  <a:lnTo>
                    <a:pt x="78571" y="247534"/>
                  </a:lnTo>
                  <a:lnTo>
                    <a:pt x="69335" y="259404"/>
                  </a:lnTo>
                  <a:lnTo>
                    <a:pt x="60099" y="268721"/>
                  </a:lnTo>
                  <a:lnTo>
                    <a:pt x="50864" y="276284"/>
                  </a:lnTo>
                  <a:lnTo>
                    <a:pt x="41628" y="282886"/>
                  </a:lnTo>
                  <a:lnTo>
                    <a:pt x="41240" y="270358"/>
                  </a:lnTo>
                  <a:lnTo>
                    <a:pt x="40210" y="219888"/>
                  </a:lnTo>
                  <a:lnTo>
                    <a:pt x="39860" y="181743"/>
                  </a:lnTo>
                  <a:lnTo>
                    <a:pt x="39739" y="143441"/>
                  </a:lnTo>
                  <a:lnTo>
                    <a:pt x="39725" y="117859"/>
                  </a:lnTo>
                  <a:lnTo>
                    <a:pt x="28255" y="120318"/>
                  </a:lnTo>
                  <a:lnTo>
                    <a:pt x="16785" y="125808"/>
                  </a:lnTo>
                  <a:lnTo>
                    <a:pt x="5315" y="133097"/>
                  </a:lnTo>
                  <a:lnTo>
                    <a:pt x="2379" y="121616"/>
                  </a:lnTo>
                  <a:lnTo>
                    <a:pt x="791" y="109210"/>
                  </a:lnTo>
                  <a:lnTo>
                    <a:pt x="136" y="96164"/>
                  </a:lnTo>
                  <a:lnTo>
                    <a:pt x="1" y="82761"/>
                  </a:lnTo>
                  <a:lnTo>
                    <a:pt x="0" y="7932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119042" y="3112463"/>
              <a:ext cx="174625" cy="276999"/>
            </a:xfrm>
            <a:custGeom>
              <a:avLst/>
              <a:gdLst/>
              <a:ahLst/>
              <a:cxnLst/>
              <a:rect l="l" t="t" r="r" b="b"/>
              <a:pathLst>
                <a:path w="174625" h="327025">
                  <a:moveTo>
                    <a:pt x="0" y="120291"/>
                  </a:moveTo>
                  <a:lnTo>
                    <a:pt x="10454" y="113080"/>
                  </a:lnTo>
                  <a:lnTo>
                    <a:pt x="20908" y="105869"/>
                  </a:lnTo>
                  <a:lnTo>
                    <a:pt x="31362" y="98658"/>
                  </a:lnTo>
                  <a:lnTo>
                    <a:pt x="41595" y="147332"/>
                  </a:lnTo>
                  <a:lnTo>
                    <a:pt x="46815" y="185531"/>
                  </a:lnTo>
                  <a:lnTo>
                    <a:pt x="49748" y="211374"/>
                  </a:lnTo>
                  <a:lnTo>
                    <a:pt x="51612" y="199414"/>
                  </a:lnTo>
                  <a:lnTo>
                    <a:pt x="58896" y="150007"/>
                  </a:lnTo>
                  <a:lnTo>
                    <a:pt x="64231" y="111793"/>
                  </a:lnTo>
                  <a:lnTo>
                    <a:pt x="69514" y="73102"/>
                  </a:lnTo>
                  <a:lnTo>
                    <a:pt x="79906" y="65454"/>
                  </a:lnTo>
                  <a:lnTo>
                    <a:pt x="90260" y="58094"/>
                  </a:lnTo>
                  <a:lnTo>
                    <a:pt x="100590" y="50908"/>
                  </a:lnTo>
                  <a:lnTo>
                    <a:pt x="104427" y="62573"/>
                  </a:lnTo>
                  <a:lnTo>
                    <a:pt x="116552" y="111458"/>
                  </a:lnTo>
                  <a:lnTo>
                    <a:pt x="123537" y="149578"/>
                  </a:lnTo>
                  <a:lnTo>
                    <a:pt x="125707" y="162394"/>
                  </a:lnTo>
                  <a:lnTo>
                    <a:pt x="126967" y="149897"/>
                  </a:lnTo>
                  <a:lnTo>
                    <a:pt x="131943" y="99540"/>
                  </a:lnTo>
                  <a:lnTo>
                    <a:pt x="135629" y="61500"/>
                  </a:lnTo>
                  <a:lnTo>
                    <a:pt x="138076" y="36072"/>
                  </a:lnTo>
                  <a:lnTo>
                    <a:pt x="147506" y="23394"/>
                  </a:lnTo>
                  <a:lnTo>
                    <a:pt x="156639" y="13804"/>
                  </a:lnTo>
                  <a:lnTo>
                    <a:pt x="165569" y="6330"/>
                  </a:lnTo>
                  <a:lnTo>
                    <a:pt x="174390" y="0"/>
                  </a:lnTo>
                  <a:lnTo>
                    <a:pt x="173214" y="12530"/>
                  </a:lnTo>
                  <a:lnTo>
                    <a:pt x="168297" y="62800"/>
                  </a:lnTo>
                  <a:lnTo>
                    <a:pt x="163094" y="113267"/>
                  </a:lnTo>
                  <a:lnTo>
                    <a:pt x="159052" y="151214"/>
                  </a:lnTo>
                  <a:lnTo>
                    <a:pt x="154925" y="189219"/>
                  </a:lnTo>
                  <a:lnTo>
                    <a:pt x="150746" y="227261"/>
                  </a:lnTo>
                  <a:lnTo>
                    <a:pt x="130350" y="261245"/>
                  </a:lnTo>
                  <a:lnTo>
                    <a:pt x="112164" y="275199"/>
                  </a:lnTo>
                  <a:lnTo>
                    <a:pt x="109483" y="262956"/>
                  </a:lnTo>
                  <a:lnTo>
                    <a:pt x="99710" y="213330"/>
                  </a:lnTo>
                  <a:lnTo>
                    <a:pt x="93059" y="175641"/>
                  </a:lnTo>
                  <a:lnTo>
                    <a:pt x="88778" y="150410"/>
                  </a:lnTo>
                  <a:lnTo>
                    <a:pt x="86838" y="162302"/>
                  </a:lnTo>
                  <a:lnTo>
                    <a:pt x="79339" y="211419"/>
                  </a:lnTo>
                  <a:lnTo>
                    <a:pt x="73918" y="249466"/>
                  </a:lnTo>
                  <a:lnTo>
                    <a:pt x="68598" y="288106"/>
                  </a:lnTo>
                  <a:lnTo>
                    <a:pt x="66835" y="301050"/>
                  </a:lnTo>
                  <a:lnTo>
                    <a:pt x="56791" y="311124"/>
                  </a:lnTo>
                  <a:lnTo>
                    <a:pt x="46978" y="319500"/>
                  </a:lnTo>
                  <a:lnTo>
                    <a:pt x="37318" y="326748"/>
                  </a:lnTo>
                  <a:lnTo>
                    <a:pt x="34026" y="314972"/>
                  </a:lnTo>
                  <a:lnTo>
                    <a:pt x="22668" y="266604"/>
                  </a:lnTo>
                  <a:lnTo>
                    <a:pt x="13607" y="216631"/>
                  </a:lnTo>
                  <a:lnTo>
                    <a:pt x="7840" y="178434"/>
                  </a:lnTo>
                  <a:lnTo>
                    <a:pt x="2579" y="139883"/>
                  </a:lnTo>
                  <a:lnTo>
                    <a:pt x="880" y="126994"/>
                  </a:lnTo>
                  <a:lnTo>
                    <a:pt x="0" y="12029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423884" y="3000136"/>
              <a:ext cx="130175" cy="276999"/>
            </a:xfrm>
            <a:custGeom>
              <a:avLst/>
              <a:gdLst/>
              <a:ahLst/>
              <a:cxnLst/>
              <a:rect l="l" t="t" r="r" b="b"/>
              <a:pathLst>
                <a:path w="130175" h="262889">
                  <a:moveTo>
                    <a:pt x="64769" y="11215"/>
                  </a:moveTo>
                  <a:lnTo>
                    <a:pt x="78279" y="3496"/>
                  </a:lnTo>
                  <a:lnTo>
                    <a:pt x="90305" y="0"/>
                  </a:lnTo>
                  <a:lnTo>
                    <a:pt x="100848" y="726"/>
                  </a:lnTo>
                  <a:lnTo>
                    <a:pt x="124906" y="34678"/>
                  </a:lnTo>
                  <a:lnTo>
                    <a:pt x="130128" y="77521"/>
                  </a:lnTo>
                  <a:lnTo>
                    <a:pt x="129964" y="93147"/>
                  </a:lnTo>
                  <a:lnTo>
                    <a:pt x="127127" y="132418"/>
                  </a:lnTo>
                  <a:lnTo>
                    <a:pt x="115639" y="180265"/>
                  </a:lnTo>
                  <a:lnTo>
                    <a:pt x="97630" y="216712"/>
                  </a:lnTo>
                  <a:lnTo>
                    <a:pt x="58322" y="254639"/>
                  </a:lnTo>
                  <a:lnTo>
                    <a:pt x="36941" y="262428"/>
                  </a:lnTo>
                  <a:lnTo>
                    <a:pt x="23925" y="258094"/>
                  </a:lnTo>
                  <a:lnTo>
                    <a:pt x="2631" y="212965"/>
                  </a:lnTo>
                  <a:lnTo>
                    <a:pt x="0" y="188347"/>
                  </a:lnTo>
                  <a:lnTo>
                    <a:pt x="145" y="172208"/>
                  </a:lnTo>
                  <a:lnTo>
                    <a:pt x="3231" y="130201"/>
                  </a:lnTo>
                  <a:lnTo>
                    <a:pt x="13457" y="85380"/>
                  </a:lnTo>
                  <a:lnTo>
                    <a:pt x="33187" y="44931"/>
                  </a:lnTo>
                  <a:lnTo>
                    <a:pt x="63897" y="11822"/>
                  </a:lnTo>
                  <a:lnTo>
                    <a:pt x="64769" y="1121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347308" y="3963164"/>
              <a:ext cx="384175" cy="276999"/>
            </a:xfrm>
            <a:custGeom>
              <a:avLst/>
              <a:gdLst/>
              <a:ahLst/>
              <a:cxnLst/>
              <a:rect l="l" t="t" r="r" b="b"/>
              <a:pathLst>
                <a:path w="384175" h="503554">
                  <a:moveTo>
                    <a:pt x="94729" y="194253"/>
                  </a:moveTo>
                  <a:lnTo>
                    <a:pt x="84195" y="197187"/>
                  </a:lnTo>
                  <a:lnTo>
                    <a:pt x="69924" y="206613"/>
                  </a:lnTo>
                  <a:lnTo>
                    <a:pt x="0" y="261511"/>
                  </a:lnTo>
                  <a:lnTo>
                    <a:pt x="100" y="503268"/>
                  </a:lnTo>
                  <a:lnTo>
                    <a:pt x="70001" y="448336"/>
                  </a:lnTo>
                  <a:lnTo>
                    <a:pt x="96939" y="419651"/>
                  </a:lnTo>
                  <a:lnTo>
                    <a:pt x="102373" y="410567"/>
                  </a:lnTo>
                  <a:lnTo>
                    <a:pt x="50071" y="410567"/>
                  </a:lnTo>
                  <a:lnTo>
                    <a:pt x="40139" y="408943"/>
                  </a:lnTo>
                  <a:lnTo>
                    <a:pt x="40139" y="370843"/>
                  </a:lnTo>
                  <a:lnTo>
                    <a:pt x="67350" y="349479"/>
                  </a:lnTo>
                  <a:lnTo>
                    <a:pt x="72233" y="347816"/>
                  </a:lnTo>
                  <a:lnTo>
                    <a:pt x="118593" y="347816"/>
                  </a:lnTo>
                  <a:lnTo>
                    <a:pt x="118675" y="346556"/>
                  </a:lnTo>
                  <a:lnTo>
                    <a:pt x="118751" y="330296"/>
                  </a:lnTo>
                  <a:lnTo>
                    <a:pt x="117119" y="320364"/>
                  </a:lnTo>
                  <a:lnTo>
                    <a:pt x="45927" y="320364"/>
                  </a:lnTo>
                  <a:lnTo>
                    <a:pt x="40139" y="317072"/>
                  </a:lnTo>
                  <a:lnTo>
                    <a:pt x="40139" y="278972"/>
                  </a:lnTo>
                  <a:lnTo>
                    <a:pt x="63817" y="260382"/>
                  </a:lnTo>
                  <a:lnTo>
                    <a:pt x="68063" y="259032"/>
                  </a:lnTo>
                  <a:lnTo>
                    <a:pt x="110259" y="259032"/>
                  </a:lnTo>
                  <a:lnTo>
                    <a:pt x="111655" y="249043"/>
                  </a:lnTo>
                  <a:lnTo>
                    <a:pt x="112377" y="235270"/>
                  </a:lnTo>
                  <a:lnTo>
                    <a:pt x="112172" y="218107"/>
                  </a:lnTo>
                  <a:lnTo>
                    <a:pt x="108644" y="205895"/>
                  </a:lnTo>
                  <a:lnTo>
                    <a:pt x="102448" y="197086"/>
                  </a:lnTo>
                  <a:lnTo>
                    <a:pt x="94729" y="194253"/>
                  </a:lnTo>
                  <a:close/>
                </a:path>
                <a:path w="384175" h="503554">
                  <a:moveTo>
                    <a:pt x="118593" y="347816"/>
                  </a:moveTo>
                  <a:lnTo>
                    <a:pt x="72233" y="347816"/>
                  </a:lnTo>
                  <a:lnTo>
                    <a:pt x="77805" y="352125"/>
                  </a:lnTo>
                  <a:lnTo>
                    <a:pt x="79198" y="356774"/>
                  </a:lnTo>
                  <a:lnTo>
                    <a:pt x="79198" y="371618"/>
                  </a:lnTo>
                  <a:lnTo>
                    <a:pt x="77791" y="378853"/>
                  </a:lnTo>
                  <a:lnTo>
                    <a:pt x="72160" y="392397"/>
                  </a:lnTo>
                  <a:lnTo>
                    <a:pt x="67322" y="398476"/>
                  </a:lnTo>
                  <a:lnTo>
                    <a:pt x="60004" y="404222"/>
                  </a:lnTo>
                  <a:lnTo>
                    <a:pt x="50071" y="410567"/>
                  </a:lnTo>
                  <a:lnTo>
                    <a:pt x="102373" y="410567"/>
                  </a:lnTo>
                  <a:lnTo>
                    <a:pt x="116273" y="370396"/>
                  </a:lnTo>
                  <a:lnTo>
                    <a:pt x="117834" y="359536"/>
                  </a:lnTo>
                  <a:lnTo>
                    <a:pt x="118593" y="347816"/>
                  </a:lnTo>
                  <a:close/>
                </a:path>
                <a:path w="384175" h="503554">
                  <a:moveTo>
                    <a:pt x="110259" y="259032"/>
                  </a:moveTo>
                  <a:lnTo>
                    <a:pt x="68063" y="259032"/>
                  </a:lnTo>
                  <a:lnTo>
                    <a:pt x="72939" y="263133"/>
                  </a:lnTo>
                  <a:lnTo>
                    <a:pt x="74159" y="267683"/>
                  </a:lnTo>
                  <a:lnTo>
                    <a:pt x="74159" y="282334"/>
                  </a:lnTo>
                  <a:lnTo>
                    <a:pt x="72939" y="289102"/>
                  </a:lnTo>
                  <a:lnTo>
                    <a:pt x="68063" y="300974"/>
                  </a:lnTo>
                  <a:lnTo>
                    <a:pt x="63729" y="306387"/>
                  </a:lnTo>
                  <a:lnTo>
                    <a:pt x="45927" y="320364"/>
                  </a:lnTo>
                  <a:lnTo>
                    <a:pt x="117119" y="320364"/>
                  </a:lnTo>
                  <a:lnTo>
                    <a:pt x="116604" y="317225"/>
                  </a:lnTo>
                  <a:lnTo>
                    <a:pt x="112615" y="307806"/>
                  </a:lnTo>
                  <a:lnTo>
                    <a:pt x="108253" y="301061"/>
                  </a:lnTo>
                  <a:lnTo>
                    <a:pt x="101446" y="299230"/>
                  </a:lnTo>
                  <a:lnTo>
                    <a:pt x="97137" y="294569"/>
                  </a:lnTo>
                  <a:lnTo>
                    <a:pt x="102582" y="283720"/>
                  </a:lnTo>
                  <a:lnTo>
                    <a:pt x="107695" y="270188"/>
                  </a:lnTo>
                  <a:lnTo>
                    <a:pt x="110072" y="260368"/>
                  </a:lnTo>
                  <a:lnTo>
                    <a:pt x="110259" y="259032"/>
                  </a:lnTo>
                  <a:close/>
                </a:path>
                <a:path w="384175" h="503554">
                  <a:moveTo>
                    <a:pt x="213676" y="188223"/>
                  </a:moveTo>
                  <a:lnTo>
                    <a:pt x="171508" y="188223"/>
                  </a:lnTo>
                  <a:lnTo>
                    <a:pt x="171612" y="242092"/>
                  </a:lnTo>
                  <a:lnTo>
                    <a:pt x="172016" y="281824"/>
                  </a:lnTo>
                  <a:lnTo>
                    <a:pt x="173246" y="329774"/>
                  </a:lnTo>
                  <a:lnTo>
                    <a:pt x="174977" y="365966"/>
                  </a:lnTo>
                  <a:lnTo>
                    <a:pt x="184055" y="358603"/>
                  </a:lnTo>
                  <a:lnTo>
                    <a:pt x="193133" y="350482"/>
                  </a:lnTo>
                  <a:lnTo>
                    <a:pt x="202211" y="341055"/>
                  </a:lnTo>
                  <a:lnTo>
                    <a:pt x="211288" y="329774"/>
                  </a:lnTo>
                  <a:lnTo>
                    <a:pt x="211367" y="290830"/>
                  </a:lnTo>
                  <a:lnTo>
                    <a:pt x="211568" y="265346"/>
                  </a:lnTo>
                  <a:lnTo>
                    <a:pt x="212608" y="215471"/>
                  </a:lnTo>
                  <a:lnTo>
                    <a:pt x="213363" y="195300"/>
                  </a:lnTo>
                  <a:lnTo>
                    <a:pt x="213676" y="188223"/>
                  </a:lnTo>
                  <a:close/>
                </a:path>
                <a:path w="384175" h="503554">
                  <a:moveTo>
                    <a:pt x="333090" y="0"/>
                  </a:moveTo>
                  <a:lnTo>
                    <a:pt x="293133" y="31369"/>
                  </a:lnTo>
                  <a:lnTo>
                    <a:pt x="283479" y="87316"/>
                  </a:lnTo>
                  <a:lnTo>
                    <a:pt x="273856" y="144485"/>
                  </a:lnTo>
                  <a:lnTo>
                    <a:pt x="266737" y="188724"/>
                  </a:lnTo>
                  <a:lnTo>
                    <a:pt x="259057" y="239718"/>
                  </a:lnTo>
                  <a:lnTo>
                    <a:pt x="253515" y="280112"/>
                  </a:lnTo>
                  <a:lnTo>
                    <a:pt x="250162" y="306922"/>
                  </a:lnTo>
                  <a:lnTo>
                    <a:pt x="259002" y="299648"/>
                  </a:lnTo>
                  <a:lnTo>
                    <a:pt x="267974" y="291467"/>
                  </a:lnTo>
                  <a:lnTo>
                    <a:pt x="277160" y="281824"/>
                  </a:lnTo>
                  <a:lnTo>
                    <a:pt x="286642" y="270160"/>
                  </a:lnTo>
                  <a:lnTo>
                    <a:pt x="288608" y="258045"/>
                  </a:lnTo>
                  <a:lnTo>
                    <a:pt x="291099" y="245520"/>
                  </a:lnTo>
                  <a:lnTo>
                    <a:pt x="327006" y="211138"/>
                  </a:lnTo>
                  <a:lnTo>
                    <a:pt x="338532" y="207507"/>
                  </a:lnTo>
                  <a:lnTo>
                    <a:pt x="374007" y="207507"/>
                  </a:lnTo>
                  <a:lnTo>
                    <a:pt x="374949" y="206611"/>
                  </a:lnTo>
                  <a:lnTo>
                    <a:pt x="384004" y="196677"/>
                  </a:lnTo>
                  <a:lnTo>
                    <a:pt x="376554" y="165358"/>
                  </a:lnTo>
                  <a:lnTo>
                    <a:pt x="301715" y="165358"/>
                  </a:lnTo>
                  <a:lnTo>
                    <a:pt x="314391" y="77366"/>
                  </a:lnTo>
                  <a:lnTo>
                    <a:pt x="354754" y="77366"/>
                  </a:lnTo>
                  <a:lnTo>
                    <a:pt x="353537" y="72691"/>
                  </a:lnTo>
                  <a:lnTo>
                    <a:pt x="340180" y="24015"/>
                  </a:lnTo>
                  <a:lnTo>
                    <a:pt x="336674" y="11977"/>
                  </a:lnTo>
                  <a:lnTo>
                    <a:pt x="333090" y="0"/>
                  </a:lnTo>
                  <a:close/>
                </a:path>
                <a:path w="384175" h="503554">
                  <a:moveTo>
                    <a:pt x="374007" y="207507"/>
                  </a:moveTo>
                  <a:lnTo>
                    <a:pt x="338532" y="207507"/>
                  </a:lnTo>
                  <a:lnTo>
                    <a:pt x="341693" y="220053"/>
                  </a:lnTo>
                  <a:lnTo>
                    <a:pt x="346561" y="231257"/>
                  </a:lnTo>
                  <a:lnTo>
                    <a:pt x="356151" y="223579"/>
                  </a:lnTo>
                  <a:lnTo>
                    <a:pt x="365639" y="215471"/>
                  </a:lnTo>
                  <a:lnTo>
                    <a:pt x="374007" y="207507"/>
                  </a:lnTo>
                  <a:close/>
                </a:path>
                <a:path w="384175" h="503554">
                  <a:moveTo>
                    <a:pt x="250699" y="64685"/>
                  </a:moveTo>
                  <a:lnTo>
                    <a:pt x="130829" y="158796"/>
                  </a:lnTo>
                  <a:lnTo>
                    <a:pt x="130880" y="164400"/>
                  </a:lnTo>
                  <a:lnTo>
                    <a:pt x="131048" y="175290"/>
                  </a:lnTo>
                  <a:lnTo>
                    <a:pt x="132248" y="188724"/>
                  </a:lnTo>
                  <a:lnTo>
                    <a:pt x="135275" y="200728"/>
                  </a:lnTo>
                  <a:lnTo>
                    <a:pt x="140973" y="210640"/>
                  </a:lnTo>
                  <a:lnTo>
                    <a:pt x="151151" y="202821"/>
                  </a:lnTo>
                  <a:lnTo>
                    <a:pt x="161330" y="195300"/>
                  </a:lnTo>
                  <a:lnTo>
                    <a:pt x="171508" y="188223"/>
                  </a:lnTo>
                  <a:lnTo>
                    <a:pt x="213676" y="188223"/>
                  </a:lnTo>
                  <a:lnTo>
                    <a:pt x="214174" y="178047"/>
                  </a:lnTo>
                  <a:lnTo>
                    <a:pt x="214955" y="164400"/>
                  </a:lnTo>
                  <a:lnTo>
                    <a:pt x="215775" y="151877"/>
                  </a:lnTo>
                  <a:lnTo>
                    <a:pt x="224823" y="144485"/>
                  </a:lnTo>
                  <a:lnTo>
                    <a:pt x="233871" y="136289"/>
                  </a:lnTo>
                  <a:lnTo>
                    <a:pt x="242918" y="126753"/>
                  </a:lnTo>
                  <a:lnTo>
                    <a:pt x="251964" y="115340"/>
                  </a:lnTo>
                  <a:lnTo>
                    <a:pt x="251840" y="97288"/>
                  </a:lnTo>
                  <a:lnTo>
                    <a:pt x="251735" y="89696"/>
                  </a:lnTo>
                  <a:lnTo>
                    <a:pt x="251356" y="77082"/>
                  </a:lnTo>
                  <a:lnTo>
                    <a:pt x="250699" y="64685"/>
                  </a:lnTo>
                  <a:close/>
                </a:path>
                <a:path w="384175" h="503554">
                  <a:moveTo>
                    <a:pt x="354754" y="77366"/>
                  </a:moveTo>
                  <a:lnTo>
                    <a:pt x="314391" y="77366"/>
                  </a:lnTo>
                  <a:lnTo>
                    <a:pt x="315223" y="81868"/>
                  </a:lnTo>
                  <a:lnTo>
                    <a:pt x="317370" y="93813"/>
                  </a:lnTo>
                  <a:lnTo>
                    <a:pt x="319334" y="105898"/>
                  </a:lnTo>
                  <a:lnTo>
                    <a:pt x="320984" y="118227"/>
                  </a:lnTo>
                  <a:lnTo>
                    <a:pt x="322186" y="130902"/>
                  </a:lnTo>
                  <a:lnTo>
                    <a:pt x="322761" y="143054"/>
                  </a:lnTo>
                  <a:lnTo>
                    <a:pt x="322716" y="157697"/>
                  </a:lnTo>
                  <a:lnTo>
                    <a:pt x="311801" y="164400"/>
                  </a:lnTo>
                  <a:lnTo>
                    <a:pt x="301715" y="165358"/>
                  </a:lnTo>
                  <a:lnTo>
                    <a:pt x="376554" y="165358"/>
                  </a:lnTo>
                  <a:lnTo>
                    <a:pt x="366065" y="122017"/>
                  </a:lnTo>
                  <a:lnTo>
                    <a:pt x="356734" y="84971"/>
                  </a:lnTo>
                  <a:lnTo>
                    <a:pt x="354754" y="773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387447" y="4224027"/>
              <a:ext cx="39370" cy="276999"/>
            </a:xfrm>
            <a:custGeom>
              <a:avLst/>
              <a:gdLst/>
              <a:ahLst/>
              <a:cxnLst/>
              <a:rect l="l" t="t" r="r" b="b"/>
              <a:pathLst>
                <a:path w="39369" h="62864">
                  <a:moveTo>
                    <a:pt x="0" y="23026"/>
                  </a:moveTo>
                  <a:lnTo>
                    <a:pt x="0" y="35726"/>
                  </a:lnTo>
                  <a:lnTo>
                    <a:pt x="0" y="48426"/>
                  </a:lnTo>
                  <a:lnTo>
                    <a:pt x="0" y="61126"/>
                  </a:lnTo>
                  <a:lnTo>
                    <a:pt x="9932" y="62750"/>
                  </a:lnTo>
                  <a:lnTo>
                    <a:pt x="19864" y="56405"/>
                  </a:lnTo>
                  <a:lnTo>
                    <a:pt x="39059" y="23802"/>
                  </a:lnTo>
                  <a:lnTo>
                    <a:pt x="39059" y="16103"/>
                  </a:lnTo>
                  <a:lnTo>
                    <a:pt x="39059" y="8958"/>
                  </a:lnTo>
                  <a:lnTo>
                    <a:pt x="37666" y="4308"/>
                  </a:lnTo>
                  <a:lnTo>
                    <a:pt x="34880" y="2154"/>
                  </a:lnTo>
                  <a:lnTo>
                    <a:pt x="32094" y="0"/>
                  </a:lnTo>
                  <a:lnTo>
                    <a:pt x="27211" y="1662"/>
                  </a:lnTo>
                  <a:lnTo>
                    <a:pt x="20232" y="7141"/>
                  </a:lnTo>
                  <a:lnTo>
                    <a:pt x="10243" y="14984"/>
                  </a:lnTo>
                  <a:lnTo>
                    <a:pt x="254" y="22826"/>
                  </a:lnTo>
                  <a:lnTo>
                    <a:pt x="0" y="2302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649023" y="4021189"/>
              <a:ext cx="21590" cy="276999"/>
            </a:xfrm>
            <a:custGeom>
              <a:avLst/>
              <a:gdLst/>
              <a:ahLst/>
              <a:cxnLst/>
              <a:rect l="l" t="t" r="r" b="b"/>
              <a:pathLst>
                <a:path w="21589" h="88264">
                  <a:moveTo>
                    <a:pt x="12675" y="0"/>
                  </a:moveTo>
                  <a:lnTo>
                    <a:pt x="5432" y="50280"/>
                  </a:lnTo>
                  <a:lnTo>
                    <a:pt x="0" y="87991"/>
                  </a:lnTo>
                  <a:lnTo>
                    <a:pt x="10086" y="87032"/>
                  </a:lnTo>
                  <a:lnTo>
                    <a:pt x="21001" y="80329"/>
                  </a:lnTo>
                  <a:lnTo>
                    <a:pt x="21092" y="66657"/>
                  </a:lnTo>
                  <a:lnTo>
                    <a:pt x="20470" y="53534"/>
                  </a:lnTo>
                  <a:lnTo>
                    <a:pt x="13507" y="4501"/>
                  </a:lnTo>
                  <a:lnTo>
                    <a:pt x="12675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387447" y="4157437"/>
              <a:ext cx="34290" cy="276999"/>
            </a:xfrm>
            <a:custGeom>
              <a:avLst/>
              <a:gdLst/>
              <a:ahLst/>
              <a:cxnLst/>
              <a:rect l="l" t="t" r="r" b="b"/>
              <a:pathLst>
                <a:path w="34290" h="61595">
                  <a:moveTo>
                    <a:pt x="0" y="19940"/>
                  </a:moveTo>
                  <a:lnTo>
                    <a:pt x="0" y="32640"/>
                  </a:lnTo>
                  <a:lnTo>
                    <a:pt x="0" y="45340"/>
                  </a:lnTo>
                  <a:lnTo>
                    <a:pt x="0" y="58040"/>
                  </a:lnTo>
                  <a:lnTo>
                    <a:pt x="5787" y="61332"/>
                  </a:lnTo>
                  <a:lnTo>
                    <a:pt x="11574" y="56788"/>
                  </a:lnTo>
                  <a:lnTo>
                    <a:pt x="17361" y="52245"/>
                  </a:lnTo>
                  <a:lnTo>
                    <a:pt x="23590" y="47355"/>
                  </a:lnTo>
                  <a:lnTo>
                    <a:pt x="27923" y="41942"/>
                  </a:lnTo>
                  <a:lnTo>
                    <a:pt x="30362" y="36006"/>
                  </a:lnTo>
                  <a:lnTo>
                    <a:pt x="32800" y="30070"/>
                  </a:lnTo>
                  <a:lnTo>
                    <a:pt x="34019" y="23302"/>
                  </a:lnTo>
                  <a:lnTo>
                    <a:pt x="34019" y="15702"/>
                  </a:lnTo>
                  <a:lnTo>
                    <a:pt x="34019" y="8652"/>
                  </a:lnTo>
                  <a:lnTo>
                    <a:pt x="32800" y="4101"/>
                  </a:lnTo>
                  <a:lnTo>
                    <a:pt x="30362" y="2050"/>
                  </a:lnTo>
                  <a:lnTo>
                    <a:pt x="27923" y="0"/>
                  </a:lnTo>
                  <a:lnTo>
                    <a:pt x="23678" y="1350"/>
                  </a:lnTo>
                  <a:lnTo>
                    <a:pt x="17625" y="6102"/>
                  </a:lnTo>
                  <a:lnTo>
                    <a:pt x="11750" y="10714"/>
                  </a:lnTo>
                  <a:lnTo>
                    <a:pt x="5875" y="15327"/>
                  </a:lnTo>
                  <a:lnTo>
                    <a:pt x="0" y="1994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597471" y="3963164"/>
              <a:ext cx="133985" cy="276999"/>
            </a:xfrm>
            <a:custGeom>
              <a:avLst/>
              <a:gdLst/>
              <a:ahLst/>
              <a:cxnLst/>
              <a:rect l="l" t="t" r="r" b="b"/>
              <a:pathLst>
                <a:path w="133985" h="307339">
                  <a:moveTo>
                    <a:pt x="42971" y="31370"/>
                  </a:moveTo>
                  <a:lnTo>
                    <a:pt x="52960" y="23527"/>
                  </a:lnTo>
                  <a:lnTo>
                    <a:pt x="62950" y="15685"/>
                  </a:lnTo>
                  <a:lnTo>
                    <a:pt x="72939" y="7842"/>
                  </a:lnTo>
                  <a:lnTo>
                    <a:pt x="82928" y="0"/>
                  </a:lnTo>
                  <a:lnTo>
                    <a:pt x="86511" y="11977"/>
                  </a:lnTo>
                  <a:lnTo>
                    <a:pt x="100125" y="60451"/>
                  </a:lnTo>
                  <a:lnTo>
                    <a:pt x="112830" y="109638"/>
                  </a:lnTo>
                  <a:lnTo>
                    <a:pt x="121956" y="146846"/>
                  </a:lnTo>
                  <a:lnTo>
                    <a:pt x="130885" y="184207"/>
                  </a:lnTo>
                  <a:lnTo>
                    <a:pt x="133842" y="196677"/>
                  </a:lnTo>
                  <a:lnTo>
                    <a:pt x="124787" y="206611"/>
                  </a:lnTo>
                  <a:lnTo>
                    <a:pt x="115477" y="215472"/>
                  </a:lnTo>
                  <a:lnTo>
                    <a:pt x="105989" y="223579"/>
                  </a:lnTo>
                  <a:lnTo>
                    <a:pt x="96399" y="231257"/>
                  </a:lnTo>
                  <a:lnTo>
                    <a:pt x="91531" y="220054"/>
                  </a:lnTo>
                  <a:lnTo>
                    <a:pt x="88370" y="207508"/>
                  </a:lnTo>
                  <a:lnTo>
                    <a:pt x="76844" y="211138"/>
                  </a:lnTo>
                  <a:lnTo>
                    <a:pt x="44246" y="232352"/>
                  </a:lnTo>
                  <a:lnTo>
                    <a:pt x="36480" y="270161"/>
                  </a:lnTo>
                  <a:lnTo>
                    <a:pt x="26998" y="281824"/>
                  </a:lnTo>
                  <a:lnTo>
                    <a:pt x="17812" y="291468"/>
                  </a:lnTo>
                  <a:lnTo>
                    <a:pt x="8839" y="299649"/>
                  </a:lnTo>
                  <a:lnTo>
                    <a:pt x="0" y="306923"/>
                  </a:lnTo>
                  <a:lnTo>
                    <a:pt x="1637" y="293549"/>
                  </a:lnTo>
                  <a:lnTo>
                    <a:pt x="7004" y="253067"/>
                  </a:lnTo>
                  <a:lnTo>
                    <a:pt x="12967" y="212114"/>
                  </a:lnTo>
                  <a:lnTo>
                    <a:pt x="19415" y="170780"/>
                  </a:lnTo>
                  <a:lnTo>
                    <a:pt x="26235" y="129151"/>
                  </a:lnTo>
                  <a:lnTo>
                    <a:pt x="33317" y="87317"/>
                  </a:lnTo>
                  <a:lnTo>
                    <a:pt x="40547" y="45365"/>
                  </a:lnTo>
                  <a:lnTo>
                    <a:pt x="42971" y="3137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478137" y="4011678"/>
              <a:ext cx="121285" cy="276999"/>
            </a:xfrm>
            <a:custGeom>
              <a:avLst/>
              <a:gdLst/>
              <a:ahLst/>
              <a:cxnLst/>
              <a:rect l="l" t="t" r="r" b="b"/>
              <a:pathLst>
                <a:path w="121284" h="301625">
                  <a:moveTo>
                    <a:pt x="0" y="94110"/>
                  </a:moveTo>
                  <a:lnTo>
                    <a:pt x="29967" y="70583"/>
                  </a:lnTo>
                  <a:lnTo>
                    <a:pt x="69924" y="39212"/>
                  </a:lnTo>
                  <a:lnTo>
                    <a:pt x="79913" y="31370"/>
                  </a:lnTo>
                  <a:lnTo>
                    <a:pt x="89902" y="23527"/>
                  </a:lnTo>
                  <a:lnTo>
                    <a:pt x="99891" y="15685"/>
                  </a:lnTo>
                  <a:lnTo>
                    <a:pt x="109881" y="7842"/>
                  </a:lnTo>
                  <a:lnTo>
                    <a:pt x="119870" y="0"/>
                  </a:lnTo>
                  <a:lnTo>
                    <a:pt x="120527" y="12396"/>
                  </a:lnTo>
                  <a:lnTo>
                    <a:pt x="120906" y="25010"/>
                  </a:lnTo>
                  <a:lnTo>
                    <a:pt x="121083" y="37783"/>
                  </a:lnTo>
                  <a:lnTo>
                    <a:pt x="121136" y="50655"/>
                  </a:lnTo>
                  <a:lnTo>
                    <a:pt x="112089" y="62067"/>
                  </a:lnTo>
                  <a:lnTo>
                    <a:pt x="103042" y="71603"/>
                  </a:lnTo>
                  <a:lnTo>
                    <a:pt x="93994" y="79799"/>
                  </a:lnTo>
                  <a:lnTo>
                    <a:pt x="84946" y="87191"/>
                  </a:lnTo>
                  <a:lnTo>
                    <a:pt x="84087" y="100322"/>
                  </a:lnTo>
                  <a:lnTo>
                    <a:pt x="82178" y="139189"/>
                  </a:lnTo>
                  <a:lnTo>
                    <a:pt x="81094" y="177406"/>
                  </a:lnTo>
                  <a:lnTo>
                    <a:pt x="80527" y="227671"/>
                  </a:lnTo>
                  <a:lnTo>
                    <a:pt x="80459" y="265088"/>
                  </a:lnTo>
                  <a:lnTo>
                    <a:pt x="71381" y="276369"/>
                  </a:lnTo>
                  <a:lnTo>
                    <a:pt x="62304" y="285796"/>
                  </a:lnTo>
                  <a:lnTo>
                    <a:pt x="53226" y="293917"/>
                  </a:lnTo>
                  <a:lnTo>
                    <a:pt x="44148" y="301280"/>
                  </a:lnTo>
                  <a:lnTo>
                    <a:pt x="43462" y="288929"/>
                  </a:lnTo>
                  <a:lnTo>
                    <a:pt x="41614" y="238819"/>
                  </a:lnTo>
                  <a:lnTo>
                    <a:pt x="40962" y="200660"/>
                  </a:lnTo>
                  <a:lnTo>
                    <a:pt x="40717" y="162180"/>
                  </a:lnTo>
                  <a:lnTo>
                    <a:pt x="40679" y="123537"/>
                  </a:lnTo>
                  <a:lnTo>
                    <a:pt x="30501" y="130614"/>
                  </a:lnTo>
                  <a:lnTo>
                    <a:pt x="20323" y="138135"/>
                  </a:lnTo>
                  <a:lnTo>
                    <a:pt x="10144" y="145954"/>
                  </a:lnTo>
                  <a:lnTo>
                    <a:pt x="4446" y="136042"/>
                  </a:lnTo>
                  <a:lnTo>
                    <a:pt x="1419" y="124038"/>
                  </a:lnTo>
                  <a:lnTo>
                    <a:pt x="219" y="110604"/>
                  </a:lnTo>
                  <a:lnTo>
                    <a:pt x="0" y="96403"/>
                  </a:lnTo>
                  <a:lnTo>
                    <a:pt x="0" y="9411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347308" y="4108854"/>
              <a:ext cx="118745" cy="276999"/>
            </a:xfrm>
            <a:custGeom>
              <a:avLst/>
              <a:gdLst/>
              <a:ahLst/>
              <a:cxnLst/>
              <a:rect l="l" t="t" r="r" b="b"/>
              <a:pathLst>
                <a:path w="118744" h="309245">
                  <a:moveTo>
                    <a:pt x="0" y="67257"/>
                  </a:moveTo>
                  <a:lnTo>
                    <a:pt x="39956" y="35887"/>
                  </a:lnTo>
                  <a:lnTo>
                    <a:pt x="69924" y="12359"/>
                  </a:lnTo>
                  <a:lnTo>
                    <a:pt x="84195" y="2933"/>
                  </a:lnTo>
                  <a:lnTo>
                    <a:pt x="94729" y="0"/>
                  </a:lnTo>
                  <a:lnTo>
                    <a:pt x="102449" y="2833"/>
                  </a:lnTo>
                  <a:lnTo>
                    <a:pt x="108645" y="11642"/>
                  </a:lnTo>
                  <a:lnTo>
                    <a:pt x="112172" y="23854"/>
                  </a:lnTo>
                  <a:lnTo>
                    <a:pt x="112377" y="41017"/>
                  </a:lnTo>
                  <a:lnTo>
                    <a:pt x="111655" y="54790"/>
                  </a:lnTo>
                  <a:lnTo>
                    <a:pt x="110072" y="66115"/>
                  </a:lnTo>
                  <a:lnTo>
                    <a:pt x="107696" y="75934"/>
                  </a:lnTo>
                  <a:lnTo>
                    <a:pt x="102582" y="89467"/>
                  </a:lnTo>
                  <a:lnTo>
                    <a:pt x="97137" y="100315"/>
                  </a:lnTo>
                  <a:lnTo>
                    <a:pt x="101447" y="104977"/>
                  </a:lnTo>
                  <a:lnTo>
                    <a:pt x="108253" y="106808"/>
                  </a:lnTo>
                  <a:lnTo>
                    <a:pt x="112616" y="113553"/>
                  </a:lnTo>
                  <a:lnTo>
                    <a:pt x="116604" y="122971"/>
                  </a:lnTo>
                  <a:lnTo>
                    <a:pt x="118751" y="136043"/>
                  </a:lnTo>
                  <a:lnTo>
                    <a:pt x="118675" y="152302"/>
                  </a:lnTo>
                  <a:lnTo>
                    <a:pt x="112189" y="191704"/>
                  </a:lnTo>
                  <a:lnTo>
                    <a:pt x="89446" y="234785"/>
                  </a:lnTo>
                  <a:lnTo>
                    <a:pt x="59735" y="262162"/>
                  </a:lnTo>
                  <a:lnTo>
                    <a:pt x="29627" y="285829"/>
                  </a:lnTo>
                  <a:lnTo>
                    <a:pt x="100" y="309014"/>
                  </a:lnTo>
                  <a:lnTo>
                    <a:pt x="85" y="296322"/>
                  </a:lnTo>
                  <a:lnTo>
                    <a:pt x="40" y="245541"/>
                  </a:lnTo>
                  <a:lnTo>
                    <a:pt x="14" y="194745"/>
                  </a:lnTo>
                  <a:lnTo>
                    <a:pt x="5" y="156640"/>
                  </a:lnTo>
                  <a:lnTo>
                    <a:pt x="0" y="118530"/>
                  </a:lnTo>
                  <a:lnTo>
                    <a:pt x="0" y="80419"/>
                  </a:lnTo>
                  <a:lnTo>
                    <a:pt x="0" y="67715"/>
                  </a:lnTo>
                  <a:lnTo>
                    <a:pt x="0" y="6725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293138" y="1746473"/>
              <a:ext cx="434340" cy="276999"/>
            </a:xfrm>
            <a:custGeom>
              <a:avLst/>
              <a:gdLst/>
              <a:ahLst/>
              <a:cxnLst/>
              <a:rect l="l" t="t" r="r" b="b"/>
              <a:pathLst>
                <a:path w="434340" h="488950">
                  <a:moveTo>
                    <a:pt x="404949" y="180720"/>
                  </a:moveTo>
                  <a:lnTo>
                    <a:pt x="373587" y="202353"/>
                  </a:lnTo>
                  <a:lnTo>
                    <a:pt x="373693" y="220301"/>
                  </a:lnTo>
                  <a:lnTo>
                    <a:pt x="374141" y="233220"/>
                  </a:lnTo>
                  <a:lnTo>
                    <a:pt x="375185" y="245726"/>
                  </a:lnTo>
                  <a:lnTo>
                    <a:pt x="377077" y="257645"/>
                  </a:lnTo>
                  <a:lnTo>
                    <a:pt x="386529" y="250690"/>
                  </a:lnTo>
                  <a:lnTo>
                    <a:pt x="395981" y="242314"/>
                  </a:lnTo>
                  <a:lnTo>
                    <a:pt x="405432" y="231480"/>
                  </a:lnTo>
                  <a:lnTo>
                    <a:pt x="405308" y="202353"/>
                  </a:lnTo>
                  <a:lnTo>
                    <a:pt x="405205" y="193317"/>
                  </a:lnTo>
                  <a:lnTo>
                    <a:pt x="404949" y="180720"/>
                  </a:lnTo>
                  <a:close/>
                </a:path>
                <a:path w="434340" h="488950">
                  <a:moveTo>
                    <a:pt x="434116" y="54381"/>
                  </a:moveTo>
                  <a:lnTo>
                    <a:pt x="398783" y="54381"/>
                  </a:lnTo>
                  <a:lnTo>
                    <a:pt x="402183" y="58600"/>
                  </a:lnTo>
                  <a:lnTo>
                    <a:pt x="403033" y="62615"/>
                  </a:lnTo>
                  <a:lnTo>
                    <a:pt x="402874" y="71443"/>
                  </a:lnTo>
                  <a:lnTo>
                    <a:pt x="400531" y="81783"/>
                  </a:lnTo>
                  <a:lnTo>
                    <a:pt x="394620" y="97469"/>
                  </a:lnTo>
                  <a:lnTo>
                    <a:pt x="388686" y="112055"/>
                  </a:lnTo>
                  <a:lnTo>
                    <a:pt x="384280" y="123387"/>
                  </a:lnTo>
                  <a:lnTo>
                    <a:pt x="374992" y="165510"/>
                  </a:lnTo>
                  <a:lnTo>
                    <a:pt x="374603" y="179358"/>
                  </a:lnTo>
                  <a:lnTo>
                    <a:pt x="374603" y="183450"/>
                  </a:lnTo>
                  <a:lnTo>
                    <a:pt x="383427" y="179408"/>
                  </a:lnTo>
                  <a:lnTo>
                    <a:pt x="404334" y="164985"/>
                  </a:lnTo>
                  <a:lnTo>
                    <a:pt x="404334" y="156604"/>
                  </a:lnTo>
                  <a:lnTo>
                    <a:pt x="405025" y="149331"/>
                  </a:lnTo>
                  <a:lnTo>
                    <a:pt x="406608" y="142293"/>
                  </a:lnTo>
                  <a:lnTo>
                    <a:pt x="408883" y="134755"/>
                  </a:lnTo>
                  <a:lnTo>
                    <a:pt x="413244" y="123216"/>
                  </a:lnTo>
                  <a:lnTo>
                    <a:pt x="420486" y="105788"/>
                  </a:lnTo>
                  <a:lnTo>
                    <a:pt x="425285" y="93360"/>
                  </a:lnTo>
                  <a:lnTo>
                    <a:pt x="429148" y="81783"/>
                  </a:lnTo>
                  <a:lnTo>
                    <a:pt x="432083" y="70977"/>
                  </a:lnTo>
                  <a:lnTo>
                    <a:pt x="433679" y="61235"/>
                  </a:lnTo>
                  <a:lnTo>
                    <a:pt x="434116" y="54381"/>
                  </a:lnTo>
                  <a:close/>
                </a:path>
                <a:path w="434340" h="488950">
                  <a:moveTo>
                    <a:pt x="406147" y="0"/>
                  </a:moveTo>
                  <a:lnTo>
                    <a:pt x="369911" y="32292"/>
                  </a:lnTo>
                  <a:lnTo>
                    <a:pt x="354397" y="72874"/>
                  </a:lnTo>
                  <a:lnTo>
                    <a:pt x="353247" y="85170"/>
                  </a:lnTo>
                  <a:lnTo>
                    <a:pt x="354142" y="97469"/>
                  </a:lnTo>
                  <a:lnTo>
                    <a:pt x="357525" y="109572"/>
                  </a:lnTo>
                  <a:lnTo>
                    <a:pt x="368293" y="103521"/>
                  </a:lnTo>
                  <a:lnTo>
                    <a:pt x="379242" y="94689"/>
                  </a:lnTo>
                  <a:lnTo>
                    <a:pt x="380917" y="81060"/>
                  </a:lnTo>
                  <a:lnTo>
                    <a:pt x="383537" y="70823"/>
                  </a:lnTo>
                  <a:lnTo>
                    <a:pt x="385968" y="64101"/>
                  </a:lnTo>
                  <a:lnTo>
                    <a:pt x="389041" y="59459"/>
                  </a:lnTo>
                  <a:lnTo>
                    <a:pt x="396208" y="54515"/>
                  </a:lnTo>
                  <a:lnTo>
                    <a:pt x="398783" y="54381"/>
                  </a:lnTo>
                  <a:lnTo>
                    <a:pt x="434116" y="54381"/>
                  </a:lnTo>
                  <a:lnTo>
                    <a:pt x="434465" y="48910"/>
                  </a:lnTo>
                  <a:lnTo>
                    <a:pt x="434327" y="31872"/>
                  </a:lnTo>
                  <a:lnTo>
                    <a:pt x="431349" y="18596"/>
                  </a:lnTo>
                  <a:lnTo>
                    <a:pt x="425652" y="8057"/>
                  </a:lnTo>
                  <a:lnTo>
                    <a:pt x="416810" y="35"/>
                  </a:lnTo>
                  <a:lnTo>
                    <a:pt x="406147" y="0"/>
                  </a:lnTo>
                  <a:close/>
                </a:path>
                <a:path w="434340" h="488950">
                  <a:moveTo>
                    <a:pt x="317339" y="69762"/>
                  </a:moveTo>
                  <a:lnTo>
                    <a:pt x="306473" y="72000"/>
                  </a:lnTo>
                  <a:lnTo>
                    <a:pt x="291247" y="80750"/>
                  </a:lnTo>
                  <a:lnTo>
                    <a:pt x="238977" y="116806"/>
                  </a:lnTo>
                  <a:lnTo>
                    <a:pt x="239062" y="291065"/>
                  </a:lnTo>
                  <a:lnTo>
                    <a:pt x="239171" y="352780"/>
                  </a:lnTo>
                  <a:lnTo>
                    <a:pt x="248004" y="346487"/>
                  </a:lnTo>
                  <a:lnTo>
                    <a:pt x="256837" y="339045"/>
                  </a:lnTo>
                  <a:lnTo>
                    <a:pt x="265672" y="329330"/>
                  </a:lnTo>
                  <a:lnTo>
                    <a:pt x="274507" y="316217"/>
                  </a:lnTo>
                  <a:lnTo>
                    <a:pt x="274631" y="291065"/>
                  </a:lnTo>
                  <a:lnTo>
                    <a:pt x="274811" y="278408"/>
                  </a:lnTo>
                  <a:lnTo>
                    <a:pt x="275107" y="265671"/>
                  </a:lnTo>
                  <a:lnTo>
                    <a:pt x="275550" y="252833"/>
                  </a:lnTo>
                  <a:lnTo>
                    <a:pt x="276169" y="239873"/>
                  </a:lnTo>
                  <a:lnTo>
                    <a:pt x="297309" y="225159"/>
                  </a:lnTo>
                  <a:lnTo>
                    <a:pt x="306205" y="217159"/>
                  </a:lnTo>
                  <a:lnTo>
                    <a:pt x="314025" y="207601"/>
                  </a:lnTo>
                  <a:lnTo>
                    <a:pt x="320831" y="196316"/>
                  </a:lnTo>
                  <a:lnTo>
                    <a:pt x="323083" y="191245"/>
                  </a:lnTo>
                  <a:lnTo>
                    <a:pt x="274502" y="191245"/>
                  </a:lnTo>
                  <a:lnTo>
                    <a:pt x="274502" y="140445"/>
                  </a:lnTo>
                  <a:lnTo>
                    <a:pt x="291304" y="128855"/>
                  </a:lnTo>
                  <a:lnTo>
                    <a:pt x="295838" y="128309"/>
                  </a:lnTo>
                  <a:lnTo>
                    <a:pt x="335487" y="128309"/>
                  </a:lnTo>
                  <a:lnTo>
                    <a:pt x="335658" y="124235"/>
                  </a:lnTo>
                  <a:lnTo>
                    <a:pt x="335685" y="106673"/>
                  </a:lnTo>
                  <a:lnTo>
                    <a:pt x="333716" y="93082"/>
                  </a:lnTo>
                  <a:lnTo>
                    <a:pt x="330200" y="82005"/>
                  </a:lnTo>
                  <a:lnTo>
                    <a:pt x="324971" y="73259"/>
                  </a:lnTo>
                  <a:lnTo>
                    <a:pt x="317339" y="69762"/>
                  </a:lnTo>
                  <a:close/>
                </a:path>
                <a:path w="434340" h="488950">
                  <a:moveTo>
                    <a:pt x="335487" y="128309"/>
                  </a:moveTo>
                  <a:lnTo>
                    <a:pt x="295838" y="128309"/>
                  </a:lnTo>
                  <a:lnTo>
                    <a:pt x="300662" y="135308"/>
                  </a:lnTo>
                  <a:lnTo>
                    <a:pt x="301796" y="140445"/>
                  </a:lnTo>
                  <a:lnTo>
                    <a:pt x="290098" y="182450"/>
                  </a:lnTo>
                  <a:lnTo>
                    <a:pt x="274502" y="191245"/>
                  </a:lnTo>
                  <a:lnTo>
                    <a:pt x="323083" y="191245"/>
                  </a:lnTo>
                  <a:lnTo>
                    <a:pt x="333793" y="152435"/>
                  </a:lnTo>
                  <a:lnTo>
                    <a:pt x="335023" y="139362"/>
                  </a:lnTo>
                  <a:lnTo>
                    <a:pt x="335487" y="128309"/>
                  </a:lnTo>
                  <a:close/>
                </a:path>
                <a:path w="434340" h="488950">
                  <a:moveTo>
                    <a:pt x="201771" y="149478"/>
                  </a:moveTo>
                  <a:lnTo>
                    <a:pt x="190905" y="151717"/>
                  </a:lnTo>
                  <a:lnTo>
                    <a:pt x="175680" y="160467"/>
                  </a:lnTo>
                  <a:lnTo>
                    <a:pt x="123409" y="196523"/>
                  </a:lnTo>
                  <a:lnTo>
                    <a:pt x="123495" y="370782"/>
                  </a:lnTo>
                  <a:lnTo>
                    <a:pt x="123604" y="432497"/>
                  </a:lnTo>
                  <a:lnTo>
                    <a:pt x="132436" y="426204"/>
                  </a:lnTo>
                  <a:lnTo>
                    <a:pt x="141270" y="418762"/>
                  </a:lnTo>
                  <a:lnTo>
                    <a:pt x="150104" y="409047"/>
                  </a:lnTo>
                  <a:lnTo>
                    <a:pt x="158939" y="395934"/>
                  </a:lnTo>
                  <a:lnTo>
                    <a:pt x="159064" y="370782"/>
                  </a:lnTo>
                  <a:lnTo>
                    <a:pt x="159243" y="358125"/>
                  </a:lnTo>
                  <a:lnTo>
                    <a:pt x="159539" y="345388"/>
                  </a:lnTo>
                  <a:lnTo>
                    <a:pt x="159982" y="332550"/>
                  </a:lnTo>
                  <a:lnTo>
                    <a:pt x="160601" y="319590"/>
                  </a:lnTo>
                  <a:lnTo>
                    <a:pt x="181741" y="304875"/>
                  </a:lnTo>
                  <a:lnTo>
                    <a:pt x="190638" y="296875"/>
                  </a:lnTo>
                  <a:lnTo>
                    <a:pt x="198458" y="287317"/>
                  </a:lnTo>
                  <a:lnTo>
                    <a:pt x="205263" y="276032"/>
                  </a:lnTo>
                  <a:lnTo>
                    <a:pt x="207516" y="270961"/>
                  </a:lnTo>
                  <a:lnTo>
                    <a:pt x="158935" y="270961"/>
                  </a:lnTo>
                  <a:lnTo>
                    <a:pt x="158935" y="220161"/>
                  </a:lnTo>
                  <a:lnTo>
                    <a:pt x="175737" y="208573"/>
                  </a:lnTo>
                  <a:lnTo>
                    <a:pt x="180272" y="208025"/>
                  </a:lnTo>
                  <a:lnTo>
                    <a:pt x="219920" y="208025"/>
                  </a:lnTo>
                  <a:lnTo>
                    <a:pt x="220091" y="203952"/>
                  </a:lnTo>
                  <a:lnTo>
                    <a:pt x="220118" y="186390"/>
                  </a:lnTo>
                  <a:lnTo>
                    <a:pt x="218149" y="172799"/>
                  </a:lnTo>
                  <a:lnTo>
                    <a:pt x="214633" y="161722"/>
                  </a:lnTo>
                  <a:lnTo>
                    <a:pt x="209403" y="152976"/>
                  </a:lnTo>
                  <a:lnTo>
                    <a:pt x="201771" y="149478"/>
                  </a:lnTo>
                  <a:close/>
                </a:path>
                <a:path w="434340" h="488950">
                  <a:moveTo>
                    <a:pt x="219920" y="208025"/>
                  </a:moveTo>
                  <a:lnTo>
                    <a:pt x="180272" y="208025"/>
                  </a:lnTo>
                  <a:lnTo>
                    <a:pt x="185094" y="215024"/>
                  </a:lnTo>
                  <a:lnTo>
                    <a:pt x="186228" y="220161"/>
                  </a:lnTo>
                  <a:lnTo>
                    <a:pt x="174531" y="262167"/>
                  </a:lnTo>
                  <a:lnTo>
                    <a:pt x="158935" y="270961"/>
                  </a:lnTo>
                  <a:lnTo>
                    <a:pt x="207516" y="270961"/>
                  </a:lnTo>
                  <a:lnTo>
                    <a:pt x="218226" y="232152"/>
                  </a:lnTo>
                  <a:lnTo>
                    <a:pt x="219455" y="219079"/>
                  </a:lnTo>
                  <a:lnTo>
                    <a:pt x="219920" y="208025"/>
                  </a:lnTo>
                  <a:close/>
                </a:path>
                <a:path w="434340" h="488950">
                  <a:moveTo>
                    <a:pt x="75160" y="323842"/>
                  </a:moveTo>
                  <a:lnTo>
                    <a:pt x="36167" y="323842"/>
                  </a:lnTo>
                  <a:lnTo>
                    <a:pt x="36192" y="338208"/>
                  </a:lnTo>
                  <a:lnTo>
                    <a:pt x="36418" y="376440"/>
                  </a:lnTo>
                  <a:lnTo>
                    <a:pt x="37702" y="426758"/>
                  </a:lnTo>
                  <a:lnTo>
                    <a:pt x="40955" y="476491"/>
                  </a:lnTo>
                  <a:lnTo>
                    <a:pt x="42180" y="488638"/>
                  </a:lnTo>
                  <a:lnTo>
                    <a:pt x="51964" y="481479"/>
                  </a:lnTo>
                  <a:lnTo>
                    <a:pt x="61748" y="473320"/>
                  </a:lnTo>
                  <a:lnTo>
                    <a:pt x="71532" y="463542"/>
                  </a:lnTo>
                  <a:lnTo>
                    <a:pt x="71647" y="426758"/>
                  </a:lnTo>
                  <a:lnTo>
                    <a:pt x="71734" y="414011"/>
                  </a:lnTo>
                  <a:lnTo>
                    <a:pt x="72521" y="375666"/>
                  </a:lnTo>
                  <a:lnTo>
                    <a:pt x="75049" y="325270"/>
                  </a:lnTo>
                  <a:lnTo>
                    <a:pt x="75160" y="323842"/>
                  </a:lnTo>
                  <a:close/>
                </a:path>
                <a:path w="434340" h="488950">
                  <a:moveTo>
                    <a:pt x="104542" y="209538"/>
                  </a:moveTo>
                  <a:lnTo>
                    <a:pt x="0" y="281648"/>
                  </a:lnTo>
                  <a:lnTo>
                    <a:pt x="64" y="301100"/>
                  </a:lnTo>
                  <a:lnTo>
                    <a:pt x="295" y="313898"/>
                  </a:lnTo>
                  <a:lnTo>
                    <a:pt x="809" y="326501"/>
                  </a:lnTo>
                  <a:lnTo>
                    <a:pt x="1719" y="338831"/>
                  </a:lnTo>
                  <a:lnTo>
                    <a:pt x="13202" y="331336"/>
                  </a:lnTo>
                  <a:lnTo>
                    <a:pt x="24684" y="325779"/>
                  </a:lnTo>
                  <a:lnTo>
                    <a:pt x="36167" y="323842"/>
                  </a:lnTo>
                  <a:lnTo>
                    <a:pt x="75160" y="323842"/>
                  </a:lnTo>
                  <a:lnTo>
                    <a:pt x="76059" y="312220"/>
                  </a:lnTo>
                  <a:lnTo>
                    <a:pt x="77245" y="299047"/>
                  </a:lnTo>
                  <a:lnTo>
                    <a:pt x="78622" y="285741"/>
                  </a:lnTo>
                  <a:lnTo>
                    <a:pt x="88314" y="278531"/>
                  </a:lnTo>
                  <a:lnTo>
                    <a:pt x="98006" y="270185"/>
                  </a:lnTo>
                  <a:lnTo>
                    <a:pt x="107696" y="260048"/>
                  </a:lnTo>
                  <a:lnTo>
                    <a:pt x="107593" y="246948"/>
                  </a:lnTo>
                  <a:lnTo>
                    <a:pt x="107178" y="234063"/>
                  </a:lnTo>
                  <a:lnTo>
                    <a:pt x="106233" y="221542"/>
                  </a:lnTo>
                  <a:lnTo>
                    <a:pt x="104542" y="2095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666725" y="1882014"/>
              <a:ext cx="32384" cy="276999"/>
            </a:xfrm>
            <a:custGeom>
              <a:avLst/>
              <a:gdLst/>
              <a:ahLst/>
              <a:cxnLst/>
              <a:rect l="l" t="t" r="r" b="b"/>
              <a:pathLst>
                <a:path w="32384" h="77469">
                  <a:moveTo>
                    <a:pt x="0" y="21633"/>
                  </a:moveTo>
                  <a:lnTo>
                    <a:pt x="10454" y="14422"/>
                  </a:lnTo>
                  <a:lnTo>
                    <a:pt x="20908" y="7210"/>
                  </a:lnTo>
                  <a:lnTo>
                    <a:pt x="31362" y="0"/>
                  </a:lnTo>
                  <a:lnTo>
                    <a:pt x="31617" y="12597"/>
                  </a:lnTo>
                  <a:lnTo>
                    <a:pt x="31762" y="25271"/>
                  </a:lnTo>
                  <a:lnTo>
                    <a:pt x="31827" y="37999"/>
                  </a:lnTo>
                  <a:lnTo>
                    <a:pt x="31845" y="50760"/>
                  </a:lnTo>
                  <a:lnTo>
                    <a:pt x="22393" y="61594"/>
                  </a:lnTo>
                  <a:lnTo>
                    <a:pt x="12942" y="69969"/>
                  </a:lnTo>
                  <a:lnTo>
                    <a:pt x="3490" y="76924"/>
                  </a:lnTo>
                  <a:lnTo>
                    <a:pt x="1598" y="65006"/>
                  </a:lnTo>
                  <a:lnTo>
                    <a:pt x="554" y="52500"/>
                  </a:lnTo>
                  <a:lnTo>
                    <a:pt x="106" y="39581"/>
                  </a:lnTo>
                  <a:lnTo>
                    <a:pt x="2" y="26425"/>
                  </a:lnTo>
                  <a:lnTo>
                    <a:pt x="0" y="2163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567640" y="1842705"/>
              <a:ext cx="27940" cy="276999"/>
            </a:xfrm>
            <a:custGeom>
              <a:avLst/>
              <a:gdLst/>
              <a:ahLst/>
              <a:cxnLst/>
              <a:rect l="l" t="t" r="r" b="b"/>
              <a:pathLst>
                <a:path w="27940" h="63500">
                  <a:moveTo>
                    <a:pt x="0" y="12136"/>
                  </a:moveTo>
                  <a:lnTo>
                    <a:pt x="0" y="24836"/>
                  </a:lnTo>
                  <a:lnTo>
                    <a:pt x="0" y="37536"/>
                  </a:lnTo>
                  <a:lnTo>
                    <a:pt x="0" y="50236"/>
                  </a:lnTo>
                  <a:lnTo>
                    <a:pt x="0" y="62936"/>
                  </a:lnTo>
                  <a:lnTo>
                    <a:pt x="2909" y="62891"/>
                  </a:lnTo>
                  <a:lnTo>
                    <a:pt x="5819" y="60883"/>
                  </a:lnTo>
                  <a:lnTo>
                    <a:pt x="8729" y="58877"/>
                  </a:lnTo>
                  <a:lnTo>
                    <a:pt x="27364" y="27519"/>
                  </a:lnTo>
                  <a:lnTo>
                    <a:pt x="27364" y="19883"/>
                  </a:lnTo>
                  <a:lnTo>
                    <a:pt x="27364" y="12460"/>
                  </a:lnTo>
                  <a:lnTo>
                    <a:pt x="26159" y="6999"/>
                  </a:lnTo>
                  <a:lnTo>
                    <a:pt x="23748" y="3499"/>
                  </a:lnTo>
                  <a:lnTo>
                    <a:pt x="21336" y="0"/>
                  </a:lnTo>
                  <a:lnTo>
                    <a:pt x="16802" y="546"/>
                  </a:lnTo>
                  <a:lnTo>
                    <a:pt x="10144" y="5139"/>
                  </a:lnTo>
                  <a:lnTo>
                    <a:pt x="6763" y="7471"/>
                  </a:lnTo>
                  <a:lnTo>
                    <a:pt x="3382" y="9804"/>
                  </a:lnTo>
                  <a:lnTo>
                    <a:pt x="0" y="1213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452074" y="1902493"/>
              <a:ext cx="27940" cy="276999"/>
            </a:xfrm>
            <a:custGeom>
              <a:avLst/>
              <a:gdLst/>
              <a:ahLst/>
              <a:cxnLst/>
              <a:rect l="l" t="t" r="r" b="b"/>
              <a:pathLst>
                <a:path w="27939" h="63500">
                  <a:moveTo>
                    <a:pt x="0" y="12136"/>
                  </a:moveTo>
                  <a:lnTo>
                    <a:pt x="0" y="24836"/>
                  </a:lnTo>
                  <a:lnTo>
                    <a:pt x="0" y="37536"/>
                  </a:lnTo>
                  <a:lnTo>
                    <a:pt x="0" y="50236"/>
                  </a:lnTo>
                  <a:lnTo>
                    <a:pt x="0" y="62936"/>
                  </a:lnTo>
                  <a:lnTo>
                    <a:pt x="2909" y="62890"/>
                  </a:lnTo>
                  <a:lnTo>
                    <a:pt x="5819" y="60883"/>
                  </a:lnTo>
                  <a:lnTo>
                    <a:pt x="8728" y="58876"/>
                  </a:lnTo>
                  <a:lnTo>
                    <a:pt x="15595" y="54140"/>
                  </a:lnTo>
                  <a:lnTo>
                    <a:pt x="20417" y="48366"/>
                  </a:lnTo>
                  <a:lnTo>
                    <a:pt x="23196" y="41554"/>
                  </a:lnTo>
                  <a:lnTo>
                    <a:pt x="25975" y="34743"/>
                  </a:lnTo>
                  <a:lnTo>
                    <a:pt x="27364" y="27519"/>
                  </a:lnTo>
                  <a:lnTo>
                    <a:pt x="27364" y="19883"/>
                  </a:lnTo>
                  <a:lnTo>
                    <a:pt x="27364" y="12460"/>
                  </a:lnTo>
                  <a:lnTo>
                    <a:pt x="26159" y="6998"/>
                  </a:lnTo>
                  <a:lnTo>
                    <a:pt x="23747" y="3499"/>
                  </a:lnTo>
                  <a:lnTo>
                    <a:pt x="21336" y="0"/>
                  </a:lnTo>
                  <a:lnTo>
                    <a:pt x="16802" y="546"/>
                  </a:lnTo>
                  <a:lnTo>
                    <a:pt x="10144" y="5138"/>
                  </a:lnTo>
                  <a:lnTo>
                    <a:pt x="6762" y="7471"/>
                  </a:lnTo>
                  <a:lnTo>
                    <a:pt x="3381" y="9803"/>
                  </a:lnTo>
                  <a:lnTo>
                    <a:pt x="0" y="1213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532116" y="1798795"/>
              <a:ext cx="97155" cy="276999"/>
            </a:xfrm>
            <a:custGeom>
              <a:avLst/>
              <a:gdLst/>
              <a:ahLst/>
              <a:cxnLst/>
              <a:rect l="l" t="t" r="r" b="b"/>
              <a:pathLst>
                <a:path w="97154" h="283210">
                  <a:moveTo>
                    <a:pt x="0" y="47044"/>
                  </a:moveTo>
                  <a:lnTo>
                    <a:pt x="10454" y="39833"/>
                  </a:lnTo>
                  <a:lnTo>
                    <a:pt x="20908" y="32621"/>
                  </a:lnTo>
                  <a:lnTo>
                    <a:pt x="31362" y="25410"/>
                  </a:lnTo>
                  <a:lnTo>
                    <a:pt x="41816" y="18199"/>
                  </a:lnTo>
                  <a:lnTo>
                    <a:pt x="52270" y="10988"/>
                  </a:lnTo>
                  <a:lnTo>
                    <a:pt x="67496" y="2238"/>
                  </a:lnTo>
                  <a:lnTo>
                    <a:pt x="78362" y="0"/>
                  </a:lnTo>
                  <a:lnTo>
                    <a:pt x="85994" y="3497"/>
                  </a:lnTo>
                  <a:lnTo>
                    <a:pt x="91223" y="12243"/>
                  </a:lnTo>
                  <a:lnTo>
                    <a:pt x="94739" y="23320"/>
                  </a:lnTo>
                  <a:lnTo>
                    <a:pt x="96708" y="36911"/>
                  </a:lnTo>
                  <a:lnTo>
                    <a:pt x="96681" y="54473"/>
                  </a:lnTo>
                  <a:lnTo>
                    <a:pt x="93007" y="94071"/>
                  </a:lnTo>
                  <a:lnTo>
                    <a:pt x="75048" y="137838"/>
                  </a:lnTo>
                  <a:lnTo>
                    <a:pt x="46608" y="163594"/>
                  </a:lnTo>
                  <a:lnTo>
                    <a:pt x="37191" y="170111"/>
                  </a:lnTo>
                  <a:lnTo>
                    <a:pt x="36572" y="183070"/>
                  </a:lnTo>
                  <a:lnTo>
                    <a:pt x="35654" y="221303"/>
                  </a:lnTo>
                  <a:lnTo>
                    <a:pt x="35530" y="246454"/>
                  </a:lnTo>
                  <a:lnTo>
                    <a:pt x="26694" y="259568"/>
                  </a:lnTo>
                  <a:lnTo>
                    <a:pt x="17860" y="269283"/>
                  </a:lnTo>
                  <a:lnTo>
                    <a:pt x="9027" y="276725"/>
                  </a:lnTo>
                  <a:lnTo>
                    <a:pt x="194" y="283018"/>
                  </a:lnTo>
                  <a:lnTo>
                    <a:pt x="164" y="270331"/>
                  </a:lnTo>
                  <a:lnTo>
                    <a:pt x="75" y="219564"/>
                  </a:lnTo>
                  <a:lnTo>
                    <a:pt x="26" y="168769"/>
                  </a:lnTo>
                  <a:lnTo>
                    <a:pt x="8" y="130659"/>
                  </a:lnTo>
                  <a:lnTo>
                    <a:pt x="1" y="92543"/>
                  </a:lnTo>
                  <a:lnTo>
                    <a:pt x="0" y="54422"/>
                  </a:lnTo>
                  <a:lnTo>
                    <a:pt x="0" y="4704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 flipH="1">
              <a:off x="6324601" y="1858583"/>
              <a:ext cx="91947" cy="276999"/>
            </a:xfrm>
            <a:custGeom>
              <a:avLst/>
              <a:gdLst/>
              <a:ahLst/>
              <a:cxnLst/>
              <a:rect l="l" t="t" r="r" b="b"/>
              <a:pathLst>
                <a:path w="97154" h="283210">
                  <a:moveTo>
                    <a:pt x="0" y="47044"/>
                  </a:moveTo>
                  <a:lnTo>
                    <a:pt x="10454" y="39833"/>
                  </a:lnTo>
                  <a:lnTo>
                    <a:pt x="20908" y="32622"/>
                  </a:lnTo>
                  <a:lnTo>
                    <a:pt x="31362" y="25410"/>
                  </a:lnTo>
                  <a:lnTo>
                    <a:pt x="41816" y="18199"/>
                  </a:lnTo>
                  <a:lnTo>
                    <a:pt x="52270" y="10988"/>
                  </a:lnTo>
                  <a:lnTo>
                    <a:pt x="67496" y="2238"/>
                  </a:lnTo>
                  <a:lnTo>
                    <a:pt x="78362" y="0"/>
                  </a:lnTo>
                  <a:lnTo>
                    <a:pt x="85994" y="3497"/>
                  </a:lnTo>
                  <a:lnTo>
                    <a:pt x="91223" y="12243"/>
                  </a:lnTo>
                  <a:lnTo>
                    <a:pt x="94739" y="23319"/>
                  </a:lnTo>
                  <a:lnTo>
                    <a:pt x="96708" y="36911"/>
                  </a:lnTo>
                  <a:lnTo>
                    <a:pt x="96681" y="54473"/>
                  </a:lnTo>
                  <a:lnTo>
                    <a:pt x="93008" y="94071"/>
                  </a:lnTo>
                  <a:lnTo>
                    <a:pt x="75049" y="137838"/>
                  </a:lnTo>
                  <a:lnTo>
                    <a:pt x="46608" y="163595"/>
                  </a:lnTo>
                  <a:lnTo>
                    <a:pt x="37192" y="170111"/>
                  </a:lnTo>
                  <a:lnTo>
                    <a:pt x="36573" y="183071"/>
                  </a:lnTo>
                  <a:lnTo>
                    <a:pt x="35655" y="221303"/>
                  </a:lnTo>
                  <a:lnTo>
                    <a:pt x="35531" y="246454"/>
                  </a:lnTo>
                  <a:lnTo>
                    <a:pt x="26695" y="259567"/>
                  </a:lnTo>
                  <a:lnTo>
                    <a:pt x="17861" y="269283"/>
                  </a:lnTo>
                  <a:lnTo>
                    <a:pt x="9027" y="276725"/>
                  </a:lnTo>
                  <a:lnTo>
                    <a:pt x="194" y="283018"/>
                  </a:lnTo>
                  <a:lnTo>
                    <a:pt x="164" y="270331"/>
                  </a:lnTo>
                  <a:lnTo>
                    <a:pt x="76" y="219563"/>
                  </a:lnTo>
                  <a:lnTo>
                    <a:pt x="26" y="168769"/>
                  </a:lnTo>
                  <a:lnTo>
                    <a:pt x="8" y="130659"/>
                  </a:lnTo>
                  <a:lnTo>
                    <a:pt x="1" y="92543"/>
                  </a:lnTo>
                  <a:lnTo>
                    <a:pt x="0" y="54422"/>
                  </a:lnTo>
                  <a:lnTo>
                    <a:pt x="0" y="4704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293138" y="1903627"/>
              <a:ext cx="107950" cy="276999"/>
            </a:xfrm>
            <a:custGeom>
              <a:avLst/>
              <a:gdLst/>
              <a:ahLst/>
              <a:cxnLst/>
              <a:rect l="l" t="t" r="r" b="b"/>
              <a:pathLst>
                <a:path w="107950" h="279400">
                  <a:moveTo>
                    <a:pt x="0" y="72111"/>
                  </a:moveTo>
                  <a:lnTo>
                    <a:pt x="31362" y="50477"/>
                  </a:lnTo>
                  <a:lnTo>
                    <a:pt x="62725" y="28844"/>
                  </a:lnTo>
                  <a:lnTo>
                    <a:pt x="104541" y="0"/>
                  </a:lnTo>
                  <a:lnTo>
                    <a:pt x="106233" y="12004"/>
                  </a:lnTo>
                  <a:lnTo>
                    <a:pt x="107177" y="24524"/>
                  </a:lnTo>
                  <a:lnTo>
                    <a:pt x="107592" y="37409"/>
                  </a:lnTo>
                  <a:lnTo>
                    <a:pt x="107696" y="50509"/>
                  </a:lnTo>
                  <a:lnTo>
                    <a:pt x="98005" y="60647"/>
                  </a:lnTo>
                  <a:lnTo>
                    <a:pt x="88314" y="68993"/>
                  </a:lnTo>
                  <a:lnTo>
                    <a:pt x="78622" y="76203"/>
                  </a:lnTo>
                  <a:lnTo>
                    <a:pt x="77245" y="89509"/>
                  </a:lnTo>
                  <a:lnTo>
                    <a:pt x="74202" y="128669"/>
                  </a:lnTo>
                  <a:lnTo>
                    <a:pt x="72493" y="166902"/>
                  </a:lnTo>
                  <a:lnTo>
                    <a:pt x="71625" y="216897"/>
                  </a:lnTo>
                  <a:lnTo>
                    <a:pt x="71532" y="254004"/>
                  </a:lnTo>
                  <a:lnTo>
                    <a:pt x="61748" y="263782"/>
                  </a:lnTo>
                  <a:lnTo>
                    <a:pt x="51964" y="271940"/>
                  </a:lnTo>
                  <a:lnTo>
                    <a:pt x="42180" y="279100"/>
                  </a:lnTo>
                  <a:lnTo>
                    <a:pt x="40955" y="266952"/>
                  </a:lnTo>
                  <a:lnTo>
                    <a:pt x="37701" y="217219"/>
                  </a:lnTo>
                  <a:lnTo>
                    <a:pt x="36596" y="178994"/>
                  </a:lnTo>
                  <a:lnTo>
                    <a:pt x="36211" y="140268"/>
                  </a:lnTo>
                  <a:lnTo>
                    <a:pt x="36167" y="114304"/>
                  </a:lnTo>
                  <a:lnTo>
                    <a:pt x="24684" y="116241"/>
                  </a:lnTo>
                  <a:lnTo>
                    <a:pt x="13201" y="121799"/>
                  </a:lnTo>
                  <a:lnTo>
                    <a:pt x="1718" y="129294"/>
                  </a:lnTo>
                  <a:lnTo>
                    <a:pt x="809" y="116963"/>
                  </a:lnTo>
                  <a:lnTo>
                    <a:pt x="295" y="104360"/>
                  </a:lnTo>
                  <a:lnTo>
                    <a:pt x="64" y="91562"/>
                  </a:lnTo>
                  <a:lnTo>
                    <a:pt x="2" y="78648"/>
                  </a:lnTo>
                  <a:lnTo>
                    <a:pt x="0" y="7211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646385" y="1746474"/>
              <a:ext cx="81280" cy="276999"/>
            </a:xfrm>
            <a:custGeom>
              <a:avLst/>
              <a:gdLst/>
              <a:ahLst/>
              <a:cxnLst/>
              <a:rect l="l" t="t" r="r" b="b"/>
              <a:pathLst>
                <a:path w="81279" h="183514">
                  <a:moveTo>
                    <a:pt x="40031" y="6413"/>
                  </a:moveTo>
                  <a:lnTo>
                    <a:pt x="52899" y="0"/>
                  </a:lnTo>
                  <a:lnTo>
                    <a:pt x="63562" y="34"/>
                  </a:lnTo>
                  <a:lnTo>
                    <a:pt x="72405" y="8057"/>
                  </a:lnTo>
                  <a:lnTo>
                    <a:pt x="78102" y="18596"/>
                  </a:lnTo>
                  <a:lnTo>
                    <a:pt x="81080" y="31871"/>
                  </a:lnTo>
                  <a:lnTo>
                    <a:pt x="81218" y="48910"/>
                  </a:lnTo>
                  <a:lnTo>
                    <a:pt x="80432" y="61235"/>
                  </a:lnTo>
                  <a:lnTo>
                    <a:pt x="67239" y="105788"/>
                  </a:lnTo>
                  <a:lnTo>
                    <a:pt x="59997" y="123216"/>
                  </a:lnTo>
                  <a:lnTo>
                    <a:pt x="55636" y="134755"/>
                  </a:lnTo>
                  <a:lnTo>
                    <a:pt x="53361" y="142293"/>
                  </a:lnTo>
                  <a:lnTo>
                    <a:pt x="51778" y="149331"/>
                  </a:lnTo>
                  <a:lnTo>
                    <a:pt x="51087" y="156604"/>
                  </a:lnTo>
                  <a:lnTo>
                    <a:pt x="51087" y="164985"/>
                  </a:lnTo>
                  <a:lnTo>
                    <a:pt x="40633" y="172196"/>
                  </a:lnTo>
                  <a:lnTo>
                    <a:pt x="30179" y="179408"/>
                  </a:lnTo>
                  <a:lnTo>
                    <a:pt x="21355" y="183449"/>
                  </a:lnTo>
                  <a:lnTo>
                    <a:pt x="21355" y="181403"/>
                  </a:lnTo>
                  <a:lnTo>
                    <a:pt x="21355" y="179358"/>
                  </a:lnTo>
                  <a:lnTo>
                    <a:pt x="25923" y="138324"/>
                  </a:lnTo>
                  <a:lnTo>
                    <a:pt x="41407" y="97383"/>
                  </a:lnTo>
                  <a:lnTo>
                    <a:pt x="47283" y="81783"/>
                  </a:lnTo>
                  <a:lnTo>
                    <a:pt x="49627" y="71443"/>
                  </a:lnTo>
                  <a:lnTo>
                    <a:pt x="49785" y="62615"/>
                  </a:lnTo>
                  <a:lnTo>
                    <a:pt x="48935" y="58599"/>
                  </a:lnTo>
                  <a:lnTo>
                    <a:pt x="47236" y="56490"/>
                  </a:lnTo>
                  <a:lnTo>
                    <a:pt x="45536" y="54380"/>
                  </a:lnTo>
                  <a:lnTo>
                    <a:pt x="25994" y="94689"/>
                  </a:lnTo>
                  <a:lnTo>
                    <a:pt x="15045" y="103521"/>
                  </a:lnTo>
                  <a:lnTo>
                    <a:pt x="4277" y="109571"/>
                  </a:lnTo>
                  <a:lnTo>
                    <a:pt x="894" y="97469"/>
                  </a:lnTo>
                  <a:lnTo>
                    <a:pt x="0" y="85170"/>
                  </a:lnTo>
                  <a:lnTo>
                    <a:pt x="1149" y="72874"/>
                  </a:lnTo>
                  <a:lnTo>
                    <a:pt x="16664" y="32291"/>
                  </a:lnTo>
                  <a:lnTo>
                    <a:pt x="38845" y="7246"/>
                  </a:lnTo>
                  <a:lnTo>
                    <a:pt x="40031" y="641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226" name="object 226"/>
          <p:cNvSpPr txBox="1">
            <a:spLocks noGrp="1"/>
          </p:cNvSpPr>
          <p:nvPr>
            <p:ph type="ftr" sz="quarter" idx="11"/>
          </p:nvPr>
        </p:nvSpPr>
        <p:spPr>
          <a:xfrm>
            <a:off x="3124200" y="4811851"/>
            <a:ext cx="2895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smtClean="0"/>
              <a:t>.</a:t>
            </a:r>
            <a:endParaRPr spc="-5" dirty="0"/>
          </a:p>
        </p:txBody>
      </p:sp>
      <p:sp>
        <p:nvSpPr>
          <p:cNvPr id="227" name="object 22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842629"/>
            <a:ext cx="21336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6562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        US – VN 2015 </a:t>
            </a:r>
            <a:r>
              <a:rPr lang="en-US" dirty="0" smtClean="0"/>
              <a:t>– </a:t>
            </a:r>
            <a:r>
              <a:rPr lang="en-US" sz="3200" b="1" dirty="0" smtClean="0">
                <a:solidFill>
                  <a:srgbClr val="C00000"/>
                </a:solidFill>
              </a:rPr>
              <a:t>Trade and Investment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1800" dirty="0" smtClean="0">
                <a:solidFill>
                  <a:srgbClr val="C00000"/>
                </a:solidFill>
              </a:rPr>
              <a:t>     </a:t>
            </a:r>
            <a:br>
              <a:rPr lang="en-US" sz="1800" dirty="0" smtClean="0">
                <a:solidFill>
                  <a:srgbClr val="C00000"/>
                </a:solidFill>
              </a:rPr>
            </a:br>
            <a:r>
              <a:rPr lang="en-US" sz="1800" dirty="0" smtClean="0">
                <a:solidFill>
                  <a:srgbClr val="C00000"/>
                </a:solidFill>
              </a:rPr>
              <a:t>        </a:t>
            </a:r>
            <a:r>
              <a:rPr lang="en-US" sz="1800" u="sng" dirty="0" smtClean="0">
                <a:solidFill>
                  <a:srgbClr val="C00000"/>
                </a:solidFill>
              </a:rPr>
              <a:t>Trade: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 dirty="0" smtClean="0"/>
              <a:t>.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191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404143"/>
                </a:solidFill>
                <a:latin typeface="Arial"/>
                <a:cs typeface="Arial"/>
              </a:rPr>
              <a:pPr marL="81915">
                <a:lnSpc>
                  <a:spcPct val="100000"/>
                </a:lnSpc>
              </a:pPr>
              <a:t>6</a:t>
            </a:fld>
            <a:endParaRPr lang="en-US" sz="800">
              <a:latin typeface="Arial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797" y="1428749"/>
          <a:ext cx="8001002" cy="872762"/>
        </p:xfrm>
        <a:graphic>
          <a:graphicData uri="http://schemas.openxmlformats.org/drawingml/2006/table">
            <a:tbl>
              <a:tblPr/>
              <a:tblGrid>
                <a:gridCol w="1008625"/>
                <a:gridCol w="1546557"/>
                <a:gridCol w="1344831"/>
                <a:gridCol w="1357790"/>
                <a:gridCol w="1219200"/>
                <a:gridCol w="1523999"/>
              </a:tblGrid>
              <a:tr h="30126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</a:rPr>
                        <a:t>Vietnam </a:t>
                      </a:r>
                      <a:r>
                        <a:rPr lang="en-US" sz="800" dirty="0" smtClean="0">
                          <a:latin typeface="Calibri"/>
                          <a:ea typeface="Calibri"/>
                        </a:rPr>
                        <a:t>Exports - 2015</a:t>
                      </a:r>
                      <a:endParaRPr lang="en-US" sz="9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</a:rPr>
                        <a:t>Vietnam </a:t>
                      </a:r>
                      <a:r>
                        <a:rPr lang="en-US" sz="800" dirty="0" smtClean="0">
                          <a:latin typeface="Calibri"/>
                          <a:ea typeface="Calibri"/>
                        </a:rPr>
                        <a:t>Imports - 2015</a:t>
                      </a:r>
                      <a:endParaRPr lang="en-US" sz="9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5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Two way trade – Jan-Feb 2016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64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800" dirty="0" smtClean="0">
                          <a:latin typeface="Calibri"/>
                          <a:ea typeface="Calibri"/>
                        </a:rPr>
                        <a:t>To US</a:t>
                      </a:r>
                      <a:r>
                        <a:rPr lang="en-US" sz="800" dirty="0">
                          <a:latin typeface="Calibri"/>
                          <a:ea typeface="Calibri"/>
                        </a:rPr>
                        <a:t/>
                      </a:r>
                      <a:br>
                        <a:rPr lang="en-US" sz="800" dirty="0">
                          <a:latin typeface="Calibri"/>
                          <a:ea typeface="Calibri"/>
                        </a:rPr>
                      </a:br>
                      <a:r>
                        <a:rPr lang="en-US" sz="800" dirty="0" smtClean="0">
                          <a:latin typeface="Calibri"/>
                          <a:ea typeface="Calibri"/>
                        </a:rPr>
                        <a:t>Up</a:t>
                      </a:r>
                      <a:r>
                        <a:rPr lang="en-US" sz="800" baseline="0" dirty="0" smtClean="0">
                          <a:latin typeface="Calibri"/>
                          <a:ea typeface="Calibri"/>
                        </a:rPr>
                        <a:t> 17%</a:t>
                      </a:r>
                      <a:endParaRPr lang="en-US" sz="9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800" dirty="0" smtClean="0">
                          <a:latin typeface="Calibri"/>
                          <a:ea typeface="Calibri"/>
                        </a:rPr>
                        <a:t>Global</a:t>
                      </a:r>
                      <a:endParaRPr lang="en-US" sz="9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800" dirty="0" smtClean="0">
                          <a:latin typeface="Calibri"/>
                          <a:ea typeface="Calibri"/>
                        </a:rPr>
                        <a:t>From US</a:t>
                      </a:r>
                      <a:r>
                        <a:rPr lang="en-US" sz="800" dirty="0">
                          <a:latin typeface="Calibri"/>
                          <a:ea typeface="Calibri"/>
                        </a:rPr>
                        <a:t/>
                      </a:r>
                      <a:br>
                        <a:rPr lang="en-US" sz="800" dirty="0">
                          <a:latin typeface="Calibri"/>
                          <a:ea typeface="Calibri"/>
                        </a:rPr>
                      </a:br>
                      <a:r>
                        <a:rPr lang="en-US" sz="800" dirty="0">
                          <a:latin typeface="Calibri"/>
                          <a:ea typeface="Calibri"/>
                        </a:rPr>
                        <a:t> </a:t>
                      </a:r>
                      <a:r>
                        <a:rPr lang="en-US" sz="800" dirty="0" smtClean="0">
                          <a:latin typeface="Calibri"/>
                          <a:ea typeface="Calibri"/>
                        </a:rPr>
                        <a:t>Up 23%</a:t>
                      </a:r>
                      <a:endParaRPr lang="en-US" sz="9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800" dirty="0" smtClean="0">
                          <a:latin typeface="Calibri"/>
                          <a:ea typeface="Calibri"/>
                        </a:rPr>
                        <a:t>Global</a:t>
                      </a:r>
                      <a:endParaRPr lang="en-US" sz="9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5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VN export to US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5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VN imports from US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173226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800" i="1" dirty="0" smtClean="0">
                          <a:latin typeface="Calibri"/>
                          <a:ea typeface="Calibri"/>
                        </a:rPr>
                        <a:t>$33</a:t>
                      </a:r>
                      <a:r>
                        <a:rPr lang="en-US" sz="800" i="1" baseline="0" dirty="0" smtClean="0">
                          <a:latin typeface="Calibri"/>
                          <a:ea typeface="Calibri"/>
                        </a:rPr>
                        <a:t> billion</a:t>
                      </a:r>
                      <a:endParaRPr lang="en-US" sz="9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800" i="1" dirty="0" smtClean="0">
                          <a:latin typeface="Calibri"/>
                          <a:ea typeface="Calibri"/>
                        </a:rPr>
                        <a:t>$162 billion</a:t>
                      </a:r>
                      <a:endParaRPr lang="en-US" sz="9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800" i="1" dirty="0" smtClean="0">
                          <a:latin typeface="Calibri"/>
                          <a:ea typeface="Calibri"/>
                        </a:rPr>
                        <a:t>$8 billion</a:t>
                      </a:r>
                      <a:endParaRPr lang="en-US" sz="9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800" i="1" dirty="0" smtClean="0">
                          <a:latin typeface="Calibri"/>
                          <a:ea typeface="Calibri"/>
                        </a:rPr>
                        <a:t>$166 billion </a:t>
                      </a:r>
                      <a:endParaRPr lang="en-US" sz="9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800" i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$5 billion</a:t>
                      </a:r>
                      <a:endParaRPr lang="en-US" sz="800" i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ts val="15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800" i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$1 billion </a:t>
                      </a:r>
                      <a:endParaRPr lang="en-US" sz="800" i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38200" y="2317849"/>
            <a:ext cx="7696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Investment: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By the end of 2015: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 investor ranked 8 among 110 foreign countries and territories in Vietnam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781 existing projects worth US $11.3 billion.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By the end of Feb 2016: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791 existing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Projects worth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 $11.320 billion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90947"/>
            <a:ext cx="822960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04"/>
              </a:lnSpc>
            </a:pPr>
            <a:r>
              <a:rPr b="1" dirty="0"/>
              <a:t>Sele</a:t>
            </a:r>
            <a:r>
              <a:rPr b="1" spc="-20" dirty="0"/>
              <a:t>c</a:t>
            </a:r>
            <a:r>
              <a:rPr b="1" spc="-15" dirty="0"/>
              <a:t>t</a:t>
            </a:r>
            <a:r>
              <a:rPr b="1" dirty="0"/>
              <a:t>ed</a:t>
            </a:r>
            <a:r>
              <a:rPr b="1" spc="-5" dirty="0"/>
              <a:t> </a:t>
            </a:r>
            <a:r>
              <a:rPr b="1" dirty="0"/>
              <a:t>Provisions</a:t>
            </a:r>
            <a:r>
              <a:rPr b="1" spc="-5" dirty="0"/>
              <a:t> </a:t>
            </a:r>
            <a:r>
              <a:rPr b="1" dirty="0">
                <a:solidFill>
                  <a:srgbClr val="C00000"/>
                </a:solidFill>
              </a:rPr>
              <a:t>o</a:t>
            </a:r>
            <a:r>
              <a:rPr b="1" spc="-10" dirty="0">
                <a:solidFill>
                  <a:srgbClr val="C00000"/>
                </a:solidFill>
              </a:rPr>
              <a:t>f</a:t>
            </a:r>
            <a:r>
              <a:rPr b="1" spc="-5" dirty="0">
                <a:solidFill>
                  <a:srgbClr val="C00000"/>
                </a:solidFill>
              </a:rPr>
              <a:t> </a:t>
            </a:r>
            <a:r>
              <a:rPr b="1" spc="-15" dirty="0">
                <a:solidFill>
                  <a:srgbClr val="C00000"/>
                </a:solidFill>
              </a:rPr>
              <a:t>I</a:t>
            </a:r>
            <a:r>
              <a:rPr b="1" dirty="0">
                <a:solidFill>
                  <a:srgbClr val="C00000"/>
                </a:solidFill>
              </a:rPr>
              <a:t>n</a:t>
            </a:r>
            <a:r>
              <a:rPr b="1" spc="-15" dirty="0">
                <a:solidFill>
                  <a:srgbClr val="C00000"/>
                </a:solidFill>
              </a:rPr>
              <a:t>t</a:t>
            </a:r>
            <a:r>
              <a:rPr b="1" dirty="0">
                <a:solidFill>
                  <a:srgbClr val="C00000"/>
                </a:solidFill>
              </a:rPr>
              <a:t>ere</a:t>
            </a:r>
            <a:r>
              <a:rPr b="1" spc="-15" dirty="0">
                <a:solidFill>
                  <a:srgbClr val="C00000"/>
                </a:solidFill>
              </a:rPr>
              <a:t>st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xfrm>
            <a:off x="3124200" y="4811851"/>
            <a:ext cx="2895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smtClean="0"/>
              <a:t>.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842629"/>
            <a:ext cx="21336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>
                <a:solidFill>
                  <a:srgbClr val="404143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7</a:t>
            </a:fld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971551"/>
            <a:ext cx="7543800" cy="4324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1645" algn="l"/>
              </a:tabLst>
            </a:pPr>
            <a:r>
              <a:rPr dirty="0">
                <a:solidFill>
                  <a:srgbClr val="A50E29"/>
                </a:solidFill>
                <a:latin typeface="Arial"/>
                <a:cs typeface="Arial"/>
              </a:rPr>
              <a:t>–	</a:t>
            </a:r>
            <a:r>
              <a:rPr sz="1400" b="1" spc="-20" dirty="0" smtClean="0">
                <a:solidFill>
                  <a:srgbClr val="C00000"/>
                </a:solidFill>
                <a:latin typeface="Arial"/>
                <a:cs typeface="Arial"/>
              </a:rPr>
              <a:t>Goods</a:t>
            </a:r>
            <a:r>
              <a:rPr lang="en-US" sz="1400" b="1" spc="-20" dirty="0" smtClean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1400" b="1" spc="-20" dirty="0" smtClean="0">
                <a:solidFill>
                  <a:srgbClr val="404143"/>
                </a:solidFill>
                <a:latin typeface="Arial"/>
                <a:cs typeface="Arial"/>
              </a:rPr>
              <a:t>—</a:t>
            </a:r>
            <a:r>
              <a:rPr lang="en-US" sz="1400" b="1" spc="-20" dirty="0" smtClean="0">
                <a:solidFill>
                  <a:srgbClr val="404143"/>
                </a:solidFill>
                <a:latin typeface="Arial"/>
                <a:cs typeface="Arial"/>
              </a:rPr>
              <a:t> puts </a:t>
            </a:r>
            <a:r>
              <a:rPr sz="1400" b="1" spc="-20" dirty="0" smtClean="0">
                <a:solidFill>
                  <a:srgbClr val="404143"/>
                </a:solidFill>
                <a:latin typeface="Arial"/>
                <a:cs typeface="Arial"/>
              </a:rPr>
              <a:t>limi</a:t>
            </a:r>
            <a:r>
              <a:rPr sz="1400" b="1" spc="-10" dirty="0" smtClean="0">
                <a:solidFill>
                  <a:srgbClr val="404143"/>
                </a:solidFill>
                <a:latin typeface="Arial"/>
                <a:cs typeface="Arial"/>
              </a:rPr>
              <a:t>ts</a:t>
            </a:r>
            <a:r>
              <a:rPr sz="1400" b="1" spc="-5" dirty="0" smtClean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1400" b="1" dirty="0" smtClean="0">
                <a:solidFill>
                  <a:srgbClr val="404143"/>
                </a:solidFill>
                <a:latin typeface="Arial"/>
                <a:cs typeface="Arial"/>
              </a:rPr>
              <a:t>on</a:t>
            </a:r>
            <a:r>
              <a:rPr lang="en-US" sz="1400" b="1" dirty="0" smtClean="0">
                <a:solidFill>
                  <a:srgbClr val="404143"/>
                </a:solidFill>
                <a:latin typeface="Arial"/>
                <a:cs typeface="Arial"/>
              </a:rPr>
              <a:t> some</a:t>
            </a:r>
            <a:r>
              <a:rPr sz="1400" b="1" spc="-5" dirty="0" smtClean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143"/>
                </a:solidFill>
                <a:latin typeface="Arial"/>
                <a:cs typeface="Arial"/>
              </a:rPr>
              <a:t>remaining</a:t>
            </a:r>
            <a:r>
              <a:rPr sz="1400" b="1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1400" b="1" dirty="0" smtClean="0">
                <a:solidFill>
                  <a:srgbClr val="404143"/>
                </a:solidFill>
                <a:latin typeface="Arial"/>
                <a:cs typeface="Arial"/>
              </a:rPr>
              <a:t>pro</a:t>
            </a:r>
            <a:r>
              <a:rPr sz="1400" b="1" spc="-10" dirty="0" smtClean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r>
              <a:rPr sz="1400" b="1" dirty="0" smtClean="0">
                <a:solidFill>
                  <a:srgbClr val="404143"/>
                </a:solidFill>
                <a:latin typeface="Arial"/>
                <a:cs typeface="Arial"/>
              </a:rPr>
              <a:t>e</a:t>
            </a:r>
            <a:r>
              <a:rPr sz="1400" b="1" spc="-10" dirty="0" smtClean="0">
                <a:solidFill>
                  <a:srgbClr val="404143"/>
                </a:solidFill>
                <a:latin typeface="Arial"/>
                <a:cs typeface="Arial"/>
              </a:rPr>
              <a:t>ct</a:t>
            </a:r>
            <a:r>
              <a:rPr sz="1400" b="1" dirty="0" smtClean="0">
                <a:solidFill>
                  <a:srgbClr val="404143"/>
                </a:solidFill>
                <a:latin typeface="Arial"/>
                <a:cs typeface="Arial"/>
              </a:rPr>
              <a:t>ion</a:t>
            </a:r>
            <a:r>
              <a:rPr lang="en-US" sz="1400" b="1" dirty="0" smtClean="0">
                <a:solidFill>
                  <a:srgbClr val="404143"/>
                </a:solidFill>
                <a:latin typeface="Arial"/>
                <a:cs typeface="Arial"/>
              </a:rPr>
              <a:t>ist measures</a:t>
            </a:r>
            <a:endParaRPr sz="1400" b="1" dirty="0">
              <a:latin typeface="Arial"/>
              <a:cs typeface="Arial"/>
            </a:endParaRPr>
          </a:p>
          <a:p>
            <a:pPr marL="456565">
              <a:lnSpc>
                <a:spcPct val="100000"/>
              </a:lnSpc>
              <a:spcBef>
                <a:spcPts val="580"/>
              </a:spcBef>
              <a:tabLst>
                <a:tab pos="906144" algn="l"/>
              </a:tabLst>
            </a:pPr>
            <a:r>
              <a:rPr sz="1400" b="1" spc="-790" dirty="0">
                <a:solidFill>
                  <a:srgbClr val="A50E29"/>
                </a:solidFill>
                <a:latin typeface="Wingdings"/>
                <a:cs typeface="Wingdings"/>
              </a:rPr>
              <a:t></a:t>
            </a:r>
            <a:r>
              <a:rPr sz="1400" b="1" spc="-790" dirty="0">
                <a:solidFill>
                  <a:srgbClr val="A50E29"/>
                </a:solidFill>
                <a:latin typeface="Times New Roman"/>
                <a:cs typeface="Times New Roman"/>
              </a:rPr>
              <a:t>	</a:t>
            </a:r>
            <a:r>
              <a:rPr lang="en-US" sz="1400" b="1" dirty="0" smtClean="0">
                <a:solidFill>
                  <a:srgbClr val="404143"/>
                </a:solidFill>
                <a:latin typeface="Arial"/>
                <a:cs typeface="Arial"/>
              </a:rPr>
              <a:t>Tariffs are generall</a:t>
            </a:r>
            <a:r>
              <a:rPr lang="en-US" sz="1400" b="1" dirty="0">
                <a:solidFill>
                  <a:srgbClr val="404143"/>
                </a:solidFill>
                <a:latin typeface="Arial"/>
                <a:cs typeface="Arial"/>
              </a:rPr>
              <a:t>y</a:t>
            </a:r>
            <a:r>
              <a:rPr sz="1400" b="1" spc="-5" dirty="0" smtClean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143"/>
                </a:solidFill>
                <a:latin typeface="Arial"/>
                <a:cs typeface="Arial"/>
              </a:rPr>
              <a:t>elimina</a:t>
            </a:r>
            <a:r>
              <a:rPr sz="1400" b="1" spc="-10" dirty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404143"/>
                </a:solidFill>
                <a:latin typeface="Arial"/>
                <a:cs typeface="Arial"/>
              </a:rPr>
              <a:t>ed</a:t>
            </a:r>
            <a:r>
              <a:rPr sz="1400" b="1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143"/>
                </a:solidFill>
                <a:latin typeface="Arial"/>
                <a:cs typeface="Arial"/>
              </a:rPr>
              <a:t>or</a:t>
            </a:r>
            <a:r>
              <a:rPr sz="1400" b="1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143"/>
                </a:solidFill>
                <a:latin typeface="Arial"/>
                <a:cs typeface="Arial"/>
              </a:rPr>
              <a:t>phased</a:t>
            </a:r>
            <a:r>
              <a:rPr sz="1400" b="1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1400" b="1" dirty="0" smtClean="0">
                <a:solidFill>
                  <a:srgbClr val="404143"/>
                </a:solidFill>
                <a:latin typeface="Arial"/>
                <a:cs typeface="Arial"/>
              </a:rPr>
              <a:t>ou</a:t>
            </a:r>
            <a:r>
              <a:rPr sz="1400" b="1" spc="-10" dirty="0" smtClean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endParaRPr sz="1400" b="1" dirty="0">
              <a:latin typeface="Arial"/>
              <a:cs typeface="Arial"/>
            </a:endParaRPr>
          </a:p>
          <a:p>
            <a:pPr marL="456565">
              <a:lnSpc>
                <a:spcPct val="100000"/>
              </a:lnSpc>
              <a:spcBef>
                <a:spcPts val="660"/>
              </a:spcBef>
              <a:tabLst>
                <a:tab pos="906144" algn="l"/>
              </a:tabLst>
            </a:pPr>
            <a:r>
              <a:rPr sz="1400" b="1" spc="-790" dirty="0">
                <a:solidFill>
                  <a:srgbClr val="A50E29"/>
                </a:solidFill>
                <a:latin typeface="Wingdings"/>
                <a:cs typeface="Wingdings"/>
              </a:rPr>
              <a:t></a:t>
            </a:r>
            <a:r>
              <a:rPr sz="1400" b="1" spc="-790" dirty="0">
                <a:solidFill>
                  <a:srgbClr val="A50E29"/>
                </a:solidFill>
                <a:latin typeface="Times New Roman"/>
                <a:cs typeface="Times New Roman"/>
              </a:rPr>
              <a:t>	</a:t>
            </a:r>
            <a:r>
              <a:rPr lang="en-US" sz="1400" b="1" dirty="0" smtClean="0">
                <a:solidFill>
                  <a:srgbClr val="404143"/>
                </a:solidFill>
                <a:latin typeface="Arial"/>
                <a:cs typeface="Arial"/>
              </a:rPr>
              <a:t>Rule of </a:t>
            </a:r>
            <a:r>
              <a:rPr sz="1400" b="1" dirty="0" smtClean="0">
                <a:solidFill>
                  <a:srgbClr val="404143"/>
                </a:solidFill>
                <a:latin typeface="Arial"/>
                <a:cs typeface="Arial"/>
              </a:rPr>
              <a:t>origin</a:t>
            </a:r>
            <a:r>
              <a:rPr lang="en-US" sz="1400" b="1" dirty="0" smtClean="0">
                <a:solidFill>
                  <a:srgbClr val="404143"/>
                </a:solidFill>
                <a:latin typeface="Arial"/>
                <a:cs typeface="Arial"/>
              </a:rPr>
              <a:t> are harmonized among members</a:t>
            </a:r>
            <a:endParaRPr sz="1400" b="1" dirty="0"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spcBef>
                <a:spcPts val="7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1400" b="1" dirty="0" smtClean="0">
                <a:solidFill>
                  <a:srgbClr val="C00000"/>
                </a:solidFill>
                <a:latin typeface="Arial"/>
                <a:cs typeface="Arial"/>
              </a:rPr>
              <a:t>National Treatment </a:t>
            </a:r>
            <a:r>
              <a:rPr lang="en-US" sz="1400" b="1" dirty="0" smtClean="0">
                <a:solidFill>
                  <a:srgbClr val="404143"/>
                </a:solidFill>
                <a:latin typeface="Arial"/>
                <a:cs typeface="Arial"/>
              </a:rPr>
              <a:t>– domestic and foreign companies are equal</a:t>
            </a:r>
          </a:p>
          <a:p>
            <a:pPr marL="461645" indent="-448945">
              <a:lnSpc>
                <a:spcPct val="100000"/>
              </a:lnSpc>
              <a:spcBef>
                <a:spcPts val="7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sz="1400" b="1" dirty="0" smtClean="0">
                <a:solidFill>
                  <a:srgbClr val="C00000"/>
                </a:solidFill>
                <a:latin typeface="Arial"/>
                <a:cs typeface="Arial"/>
              </a:rPr>
              <a:t>Services</a:t>
            </a:r>
            <a:r>
              <a:rPr sz="1400" b="1" spc="-5" dirty="0" smtClean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143"/>
                </a:solidFill>
                <a:latin typeface="Arial"/>
                <a:cs typeface="Arial"/>
              </a:rPr>
              <a:t>–</a:t>
            </a:r>
            <a:r>
              <a:rPr sz="1400" b="1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lang="en-US" sz="1400" b="1" spc="-5" dirty="0" smtClean="0">
                <a:solidFill>
                  <a:srgbClr val="404143"/>
                </a:solidFill>
                <a:latin typeface="Arial"/>
                <a:cs typeface="Arial"/>
              </a:rPr>
              <a:t>also </a:t>
            </a:r>
            <a:r>
              <a:rPr lang="en-US" sz="1400" b="1" spc="-10" dirty="0" smtClean="0">
                <a:solidFill>
                  <a:srgbClr val="404143"/>
                </a:solidFill>
                <a:latin typeface="Arial"/>
                <a:cs typeface="Arial"/>
              </a:rPr>
              <a:t>provided National Treatment</a:t>
            </a:r>
            <a:endParaRPr sz="1400" b="1" dirty="0"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spcBef>
                <a:spcPts val="7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Agricul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ture</a:t>
            </a:r>
            <a:r>
              <a:rPr sz="1400" b="1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143"/>
                </a:solidFill>
                <a:latin typeface="Arial"/>
                <a:cs typeface="Arial"/>
              </a:rPr>
              <a:t>–</a:t>
            </a:r>
            <a:r>
              <a:rPr sz="1400" b="1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lang="en-US" sz="1400" b="1" spc="-5" dirty="0" smtClean="0">
                <a:solidFill>
                  <a:srgbClr val="404143"/>
                </a:solidFill>
                <a:latin typeface="Arial"/>
                <a:cs typeface="Arial"/>
              </a:rPr>
              <a:t>must have </a:t>
            </a:r>
            <a:r>
              <a:rPr lang="en-US" sz="1400" b="1" spc="-10" dirty="0" smtClean="0">
                <a:solidFill>
                  <a:srgbClr val="404143"/>
                </a:solidFill>
                <a:latin typeface="Arial"/>
                <a:cs typeface="Arial"/>
              </a:rPr>
              <a:t>fair and scientific health and safety rules</a:t>
            </a:r>
            <a:endParaRPr sz="1400" b="1" dirty="0"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spcBef>
                <a:spcPts val="7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Governmen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 smtClean="0">
                <a:solidFill>
                  <a:srgbClr val="C00000"/>
                </a:solidFill>
                <a:latin typeface="Arial"/>
                <a:cs typeface="Arial"/>
              </a:rPr>
              <a:t>procuremen</a:t>
            </a:r>
            <a:r>
              <a:rPr sz="1400" b="1" spc="-10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lang="en-US" sz="14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400" b="1" spc="-10" dirty="0" smtClean="0">
                <a:solidFill>
                  <a:srgbClr val="404143"/>
                </a:solidFill>
                <a:latin typeface="Arial"/>
                <a:cs typeface="Arial"/>
              </a:rPr>
              <a:t>– allows some international bidding</a:t>
            </a:r>
            <a:endParaRPr sz="1400" b="1" dirty="0"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spcBef>
                <a:spcPts val="7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sz="1400" b="1" dirty="0">
                <a:solidFill>
                  <a:srgbClr val="404143"/>
                </a:solidFill>
                <a:latin typeface="Arial"/>
                <a:cs typeface="Arial"/>
              </a:rPr>
              <a:t>Pro</a:t>
            </a:r>
            <a:r>
              <a:rPr sz="1400" b="1" spc="-10" dirty="0">
                <a:solidFill>
                  <a:srgbClr val="404143"/>
                </a:solidFill>
                <a:latin typeface="Arial"/>
                <a:cs typeface="Arial"/>
              </a:rPr>
              <a:t>tection</a:t>
            </a:r>
            <a:r>
              <a:rPr sz="1400" b="1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143"/>
                </a:solidFill>
                <a:latin typeface="Arial"/>
                <a:cs typeface="Arial"/>
              </a:rPr>
              <a:t>o</a:t>
            </a:r>
            <a:r>
              <a:rPr sz="1400" b="1" spc="-10" dirty="0">
                <a:solidFill>
                  <a:srgbClr val="404143"/>
                </a:solidFill>
                <a:latin typeface="Arial"/>
                <a:cs typeface="Arial"/>
              </a:rPr>
              <a:t>f</a:t>
            </a:r>
            <a:r>
              <a:rPr sz="1400" b="1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elle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ct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ual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prope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rt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 smtClean="0">
                <a:solidFill>
                  <a:srgbClr val="C00000"/>
                </a:solidFill>
                <a:latin typeface="Arial"/>
                <a:cs typeface="Arial"/>
              </a:rPr>
              <a:t>righ</a:t>
            </a:r>
            <a:r>
              <a:rPr sz="1400" b="1" spc="-10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400" b="1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endParaRPr lang="en-US" sz="1400" b="1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spcBef>
                <a:spcPts val="7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1400" b="1" dirty="0" smtClean="0">
                <a:solidFill>
                  <a:srgbClr val="C00000"/>
                </a:solidFill>
                <a:latin typeface="Arial"/>
                <a:cs typeface="Arial"/>
              </a:rPr>
              <a:t>Investment</a:t>
            </a:r>
            <a:r>
              <a:rPr lang="en-US" sz="1400" b="1" dirty="0" smtClean="0">
                <a:solidFill>
                  <a:srgbClr val="404143"/>
                </a:solidFill>
                <a:latin typeface="Arial"/>
                <a:cs typeface="Arial"/>
              </a:rPr>
              <a:t> – level playing field for local and foreign investors</a:t>
            </a:r>
          </a:p>
          <a:p>
            <a:pPr marL="461645" indent="-448945">
              <a:lnSpc>
                <a:spcPct val="100000"/>
              </a:lnSpc>
              <a:spcBef>
                <a:spcPts val="7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1400" b="1" dirty="0" smtClean="0">
                <a:solidFill>
                  <a:srgbClr val="C00000"/>
                </a:solidFill>
                <a:latin typeface="Arial"/>
                <a:cs typeface="Arial"/>
              </a:rPr>
              <a:t>Labor and environment </a:t>
            </a:r>
            <a:r>
              <a:rPr lang="en-US" sz="1400" b="1" dirty="0" smtClean="0">
                <a:solidFill>
                  <a:srgbClr val="404143"/>
                </a:solidFill>
                <a:latin typeface="Arial"/>
                <a:cs typeface="Arial"/>
              </a:rPr>
              <a:t>– must enforce the law and meet ILO standards</a:t>
            </a:r>
          </a:p>
          <a:p>
            <a:pPr marL="461645" indent="-448945">
              <a:lnSpc>
                <a:spcPct val="100000"/>
              </a:lnSpc>
              <a:spcBef>
                <a:spcPts val="7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1400" b="1" dirty="0" smtClean="0">
                <a:solidFill>
                  <a:srgbClr val="C00000"/>
                </a:solidFill>
                <a:latin typeface="Arial"/>
                <a:cs typeface="Arial"/>
              </a:rPr>
              <a:t>Customs</a:t>
            </a:r>
            <a:r>
              <a:rPr lang="en-US" sz="1400" b="1" dirty="0" smtClean="0">
                <a:solidFill>
                  <a:srgbClr val="404143"/>
                </a:solidFill>
                <a:latin typeface="Arial"/>
                <a:cs typeface="Arial"/>
              </a:rPr>
              <a:t> – harmonize procedures among countries</a:t>
            </a:r>
          </a:p>
          <a:p>
            <a:pPr marL="461645" indent="-448945">
              <a:lnSpc>
                <a:spcPct val="100000"/>
              </a:lnSpc>
              <a:spcBef>
                <a:spcPts val="7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1400" b="1" dirty="0" smtClean="0">
                <a:solidFill>
                  <a:srgbClr val="C00000"/>
                </a:solidFill>
                <a:latin typeface="Arial"/>
                <a:cs typeface="Arial"/>
              </a:rPr>
              <a:t>SMEs</a:t>
            </a:r>
            <a:r>
              <a:rPr lang="en-US" sz="1400" b="1" dirty="0" smtClean="0">
                <a:solidFill>
                  <a:srgbClr val="404143"/>
                </a:solidFill>
                <a:latin typeface="Arial"/>
                <a:cs typeface="Arial"/>
              </a:rPr>
              <a:t> – help small and medium size companies compete</a:t>
            </a:r>
          </a:p>
          <a:p>
            <a:pPr marL="461645" indent="-448945">
              <a:lnSpc>
                <a:spcPct val="100000"/>
              </a:lnSpc>
              <a:spcBef>
                <a:spcPts val="7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1400" b="1" dirty="0" smtClean="0">
                <a:solidFill>
                  <a:srgbClr val="C00000"/>
                </a:solidFill>
                <a:latin typeface="Arial"/>
                <a:cs typeface="Arial"/>
              </a:rPr>
              <a:t>SOEs </a:t>
            </a:r>
            <a:r>
              <a:rPr lang="en-US" sz="1400" b="1" dirty="0" smtClean="0">
                <a:solidFill>
                  <a:srgbClr val="404143"/>
                </a:solidFill>
                <a:latin typeface="Arial"/>
                <a:cs typeface="Arial"/>
              </a:rPr>
              <a:t>– move SOEs towards more equal treatment with private sector companies</a:t>
            </a:r>
          </a:p>
          <a:p>
            <a:pPr marL="461645" indent="-448945">
              <a:lnSpc>
                <a:spcPct val="100000"/>
              </a:lnSpc>
              <a:spcBef>
                <a:spcPts val="7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8229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40" dirty="0"/>
              <a:t>W</a:t>
            </a:r>
            <a:r>
              <a:rPr sz="3600" b="1" dirty="0"/>
              <a:t>hy</a:t>
            </a:r>
            <a:r>
              <a:rPr sz="3600" b="1" spc="-5" dirty="0"/>
              <a:t> </a:t>
            </a:r>
            <a:r>
              <a:rPr sz="3600" b="1" dirty="0"/>
              <a:t>such</a:t>
            </a:r>
            <a:r>
              <a:rPr sz="3600" b="1" spc="-5" dirty="0"/>
              <a:t> </a:t>
            </a:r>
            <a:r>
              <a:rPr sz="3600" b="1" dirty="0"/>
              <a:t>large</a:t>
            </a:r>
            <a:r>
              <a:rPr sz="3600" b="1" spc="-5" dirty="0"/>
              <a:t> </a:t>
            </a:r>
            <a:r>
              <a:rPr sz="3600" b="1" dirty="0" smtClean="0"/>
              <a:t>gains</a:t>
            </a:r>
            <a:r>
              <a:rPr lang="en-US" sz="3600" b="1" dirty="0" smtClean="0"/>
              <a:t> - </a:t>
            </a:r>
            <a:r>
              <a:rPr lang="en-US" sz="3600" b="1" dirty="0" smtClean="0">
                <a:solidFill>
                  <a:srgbClr val="C00000"/>
                </a:solidFill>
              </a:rPr>
              <a:t>Vietnam</a:t>
            </a:r>
            <a:endParaRPr sz="3600" b="1" dirty="0">
              <a:solidFill>
                <a:srgbClr val="C0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800" y="895350"/>
            <a:ext cx="8686800" cy="3603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1645" indent="-448945">
              <a:lnSpc>
                <a:spcPct val="100000"/>
              </a:lnSpc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Partners lower tariffs mean </a:t>
            </a: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000" dirty="0" smtClean="0">
                <a:solidFill>
                  <a:srgbClr val="C00000"/>
                </a:solidFill>
                <a:latin typeface="Arial"/>
                <a:cs typeface="Arial"/>
              </a:rPr>
              <a:t>ore</a:t>
            </a:r>
            <a:r>
              <a:rPr sz="2000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expo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rt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404143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lang="en-US" sz="2000" spc="-5" dirty="0" smtClean="0">
                <a:solidFill>
                  <a:srgbClr val="404143"/>
                </a:solidFill>
                <a:latin typeface="Arial"/>
                <a:cs typeface="Arial"/>
              </a:rPr>
              <a:t>VN</a:t>
            </a: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 goods</a:t>
            </a:r>
          </a:p>
          <a:p>
            <a:pPr marL="918845" lvl="1" indent="-448945">
              <a:buClr>
                <a:srgbClr val="A50E29"/>
              </a:buClr>
              <a:buFont typeface="Arial" pitchFamily="34" charset="0"/>
              <a:buChar char="•"/>
              <a:tabLst>
                <a:tab pos="462280" algn="l"/>
              </a:tabLst>
            </a:pP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Especially, </a:t>
            </a: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VN currently pays very high duties to US </a:t>
            </a: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on apparel and footwear if rules of origin can be met those tariffs will come down</a:t>
            </a:r>
            <a:endParaRPr sz="2000" dirty="0"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spcBef>
                <a:spcPts val="64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More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impo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rt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404143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consumer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and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produ</a:t>
            </a:r>
            <a:r>
              <a:rPr sz="2000" spc="-10" dirty="0">
                <a:solidFill>
                  <a:srgbClr val="404143"/>
                </a:solidFill>
                <a:latin typeface="Arial"/>
                <a:cs typeface="Arial"/>
              </a:rPr>
              <a:t>ct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ion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404143"/>
                </a:solidFill>
                <a:latin typeface="Arial"/>
                <a:cs typeface="Arial"/>
              </a:rPr>
              <a:t>goods</a:t>
            </a:r>
            <a:endParaRPr sz="2000" dirty="0"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spcBef>
                <a:spcPts val="7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More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inward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due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inve</a:t>
            </a:r>
            <a:r>
              <a:rPr sz="2000" spc="-10" dirty="0">
                <a:solidFill>
                  <a:srgbClr val="404143"/>
                </a:solidFill>
                <a:latin typeface="Arial"/>
                <a:cs typeface="Arial"/>
              </a:rPr>
              <a:t>st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or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404143"/>
                </a:solidFill>
                <a:latin typeface="Arial"/>
                <a:cs typeface="Arial"/>
              </a:rPr>
              <a:t>op</a:t>
            </a:r>
            <a:r>
              <a:rPr sz="2000" spc="-10" dirty="0" smtClean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r>
              <a:rPr sz="2000" dirty="0" smtClean="0">
                <a:solidFill>
                  <a:srgbClr val="404143"/>
                </a:solidFill>
                <a:latin typeface="Arial"/>
                <a:cs typeface="Arial"/>
              </a:rPr>
              <a:t>imism</a:t>
            </a: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 and new opportunity</a:t>
            </a:r>
            <a:endParaRPr sz="2000" dirty="0"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spcBef>
                <a:spcPts val="7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sz="2000" spc="-15" dirty="0">
                <a:solidFill>
                  <a:srgbClr val="C00000"/>
                </a:solidFill>
                <a:latin typeface="Arial"/>
                <a:cs typeface="Arial"/>
              </a:rPr>
              <a:t>Stronger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links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global</a:t>
            </a:r>
            <a:r>
              <a:rPr sz="2000" spc="-5" dirty="0" smtClean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supply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404143"/>
                </a:solidFill>
                <a:latin typeface="Arial"/>
                <a:cs typeface="Arial"/>
              </a:rPr>
              <a:t>chains</a:t>
            </a: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 should attract supporting industries investment </a:t>
            </a:r>
            <a:endParaRPr sz="2000" dirty="0"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spcBef>
                <a:spcPts val="7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Produ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ctivity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gains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143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rom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404143"/>
                </a:solidFill>
                <a:latin typeface="Arial"/>
                <a:cs typeface="Arial"/>
              </a:rPr>
              <a:t>compe</a:t>
            </a:r>
            <a:r>
              <a:rPr sz="2000" spc="-10" dirty="0" smtClean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r>
              <a:rPr sz="2000" dirty="0" smtClean="0">
                <a:solidFill>
                  <a:srgbClr val="404143"/>
                </a:solidFill>
                <a:latin typeface="Arial"/>
                <a:cs typeface="Arial"/>
              </a:rPr>
              <a:t>i</a:t>
            </a:r>
            <a:r>
              <a:rPr sz="2000" spc="-10" dirty="0" smtClean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r>
              <a:rPr sz="2000" dirty="0" smtClean="0">
                <a:solidFill>
                  <a:srgbClr val="404143"/>
                </a:solidFill>
                <a:latin typeface="Arial"/>
                <a:cs typeface="Arial"/>
              </a:rPr>
              <a:t>ion</a:t>
            </a: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 and higher standards</a:t>
            </a:r>
            <a:endParaRPr sz="2000" dirty="0"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spcBef>
                <a:spcPts val="7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Momen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tum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C00000"/>
                </a:solidFill>
                <a:latin typeface="Arial"/>
                <a:cs typeface="Arial"/>
              </a:rPr>
              <a:t>re</a:t>
            </a:r>
            <a:r>
              <a:rPr sz="2000" spc="-10" dirty="0" smtClean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000" dirty="0" smtClean="0">
                <a:solidFill>
                  <a:srgbClr val="C00000"/>
                </a:solidFill>
                <a:latin typeface="Arial"/>
                <a:cs typeface="Arial"/>
              </a:rPr>
              <a:t>orms</a:t>
            </a: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that b</a:t>
            </a:r>
            <a:r>
              <a:rPr sz="2000" dirty="0" smtClean="0">
                <a:solidFill>
                  <a:srgbClr val="404143"/>
                </a:solidFill>
                <a:latin typeface="Arial"/>
                <a:cs typeface="Arial"/>
              </a:rPr>
              <a:t>oo</a:t>
            </a:r>
            <a:r>
              <a:rPr sz="2000" spc="-10" dirty="0" smtClean="0">
                <a:solidFill>
                  <a:srgbClr val="404143"/>
                </a:solidFill>
                <a:latin typeface="Arial"/>
                <a:cs typeface="Arial"/>
              </a:rPr>
              <a:t>st</a:t>
            </a:r>
            <a:r>
              <a:rPr sz="2000" spc="-5" dirty="0" smtClean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grow</a:t>
            </a:r>
            <a:r>
              <a:rPr sz="2000" spc="-10" dirty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h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143"/>
                </a:solidFill>
                <a:latin typeface="Arial"/>
                <a:cs typeface="Arial"/>
              </a:rPr>
              <a:t>and</a:t>
            </a:r>
            <a:r>
              <a:rPr sz="20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productivity</a:t>
            </a:r>
          </a:p>
          <a:p>
            <a:pPr marL="461645" indent="-448945">
              <a:lnSpc>
                <a:spcPct val="100000"/>
              </a:lnSpc>
              <a:spcBef>
                <a:spcPts val="720"/>
              </a:spcBef>
              <a:buClr>
                <a:srgbClr val="A50E29"/>
              </a:buClr>
              <a:buFont typeface="Arial"/>
              <a:buChar char="–"/>
              <a:tabLst>
                <a:tab pos="462280" algn="l"/>
              </a:tabLst>
            </a:pP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Big reputational boost </a:t>
            </a:r>
            <a:r>
              <a:rPr lang="en-US" sz="2000" dirty="0" smtClean="0">
                <a:solidFill>
                  <a:srgbClr val="404143"/>
                </a:solidFill>
                <a:latin typeface="Arial"/>
                <a:cs typeface="Arial"/>
              </a:rPr>
              <a:t>putting Vietnam ahead of non-TPP countries </a:t>
            </a:r>
            <a:endParaRPr sz="2000" dirty="0">
              <a:solidFill>
                <a:srgbClr val="404143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201" y="4629150"/>
            <a:ext cx="211772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200" dirty="0">
                <a:solidFill>
                  <a:srgbClr val="404143"/>
                </a:solidFill>
                <a:latin typeface="Arial"/>
                <a:cs typeface="Arial"/>
              </a:rPr>
              <a:t>*</a:t>
            </a:r>
            <a:r>
              <a:rPr sz="1200" spc="-5" dirty="0">
                <a:solidFill>
                  <a:srgbClr val="40414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43"/>
                </a:solidFill>
                <a:latin typeface="Arial"/>
                <a:cs typeface="Arial"/>
              </a:rPr>
              <a:t>Source</a:t>
            </a:r>
            <a:r>
              <a:rPr sz="1200" spc="-5" dirty="0">
                <a:solidFill>
                  <a:srgbClr val="404143"/>
                </a:solidFill>
                <a:latin typeface="Arial"/>
                <a:cs typeface="Arial"/>
              </a:rPr>
              <a:t>: </a:t>
            </a:r>
            <a:r>
              <a:rPr sz="1200" dirty="0">
                <a:solidFill>
                  <a:srgbClr val="404143"/>
                </a:solidFill>
                <a:latin typeface="Arial"/>
                <a:cs typeface="Arial"/>
              </a:rPr>
              <a:t>Pe</a:t>
            </a:r>
            <a:r>
              <a:rPr sz="1200" spc="-5" dirty="0">
                <a:solidFill>
                  <a:srgbClr val="404143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404143"/>
                </a:solidFill>
                <a:latin typeface="Arial"/>
                <a:cs typeface="Arial"/>
              </a:rPr>
              <a:t>ri</a:t>
            </a:r>
            <a:r>
              <a:rPr sz="1200" spc="-5" dirty="0">
                <a:solidFill>
                  <a:srgbClr val="404143"/>
                </a:solidFill>
                <a:latin typeface="Arial"/>
                <a:cs typeface="Arial"/>
              </a:rPr>
              <a:t>, </a:t>
            </a:r>
            <a:r>
              <a:rPr sz="1200" dirty="0">
                <a:solidFill>
                  <a:srgbClr val="404143"/>
                </a:solidFill>
                <a:latin typeface="Arial"/>
                <a:cs typeface="Arial"/>
              </a:rPr>
              <a:t>Plumme</a:t>
            </a:r>
            <a:r>
              <a:rPr sz="1200" spc="-70" dirty="0">
                <a:solidFill>
                  <a:srgbClr val="404143"/>
                </a:solidFill>
                <a:latin typeface="Arial"/>
                <a:cs typeface="Arial"/>
              </a:rPr>
              <a:t>r</a:t>
            </a:r>
            <a:r>
              <a:rPr sz="1200" spc="-5" dirty="0">
                <a:solidFill>
                  <a:srgbClr val="404143"/>
                </a:solidFill>
                <a:latin typeface="Arial"/>
                <a:cs typeface="Arial"/>
              </a:rPr>
              <a:t>, </a:t>
            </a:r>
            <a:r>
              <a:rPr sz="1200" spc="-10" dirty="0">
                <a:solidFill>
                  <a:srgbClr val="404143"/>
                </a:solidFill>
                <a:latin typeface="Arial"/>
                <a:cs typeface="Arial"/>
              </a:rPr>
              <a:t>Z</a:t>
            </a:r>
            <a:r>
              <a:rPr sz="1200" dirty="0">
                <a:solidFill>
                  <a:srgbClr val="404143"/>
                </a:solidFill>
                <a:latin typeface="Arial"/>
                <a:cs typeface="Arial"/>
              </a:rPr>
              <a:t>hai</a:t>
            </a:r>
            <a:r>
              <a:rPr sz="1200" spc="-5" dirty="0">
                <a:solidFill>
                  <a:srgbClr val="404143"/>
                </a:solidFill>
                <a:latin typeface="Arial"/>
                <a:cs typeface="Arial"/>
              </a:rPr>
              <a:t>, </a:t>
            </a:r>
            <a:r>
              <a:rPr sz="1200" dirty="0">
                <a:solidFill>
                  <a:srgbClr val="404143"/>
                </a:solidFill>
                <a:latin typeface="Arial"/>
                <a:cs typeface="Arial"/>
                <a:hlinkClick r:id="rId2"/>
              </a:rPr>
              <a:t>ww</a:t>
            </a:r>
            <a:r>
              <a:rPr sz="1200" spc="-70" dirty="0">
                <a:solidFill>
                  <a:srgbClr val="404143"/>
                </a:solidFill>
                <a:latin typeface="Arial"/>
                <a:cs typeface="Arial"/>
                <a:hlinkClick r:id="rId2"/>
              </a:rPr>
              <a:t>w</a:t>
            </a:r>
            <a:r>
              <a:rPr sz="1200" spc="-5" dirty="0">
                <a:solidFill>
                  <a:srgbClr val="404143"/>
                </a:solidFill>
                <a:latin typeface="Arial"/>
                <a:cs typeface="Arial"/>
                <a:hlinkClick r:id="rId2"/>
              </a:rPr>
              <a:t>.</a:t>
            </a:r>
            <a:r>
              <a:rPr sz="1200" dirty="0">
                <a:solidFill>
                  <a:srgbClr val="404143"/>
                </a:solidFill>
                <a:latin typeface="Arial"/>
                <a:cs typeface="Arial"/>
                <a:hlinkClick r:id="rId2"/>
              </a:rPr>
              <a:t>asiapaci</a:t>
            </a:r>
            <a:r>
              <a:rPr sz="1200" spc="-5" dirty="0">
                <a:solidFill>
                  <a:srgbClr val="404143"/>
                </a:solidFill>
                <a:latin typeface="Arial"/>
                <a:cs typeface="Arial"/>
                <a:hlinkClick r:id="rId2"/>
              </a:rPr>
              <a:t>f</a:t>
            </a:r>
            <a:r>
              <a:rPr sz="1200" dirty="0">
                <a:solidFill>
                  <a:srgbClr val="404143"/>
                </a:solidFill>
                <a:latin typeface="Arial"/>
                <a:cs typeface="Arial"/>
                <a:hlinkClick r:id="rId2"/>
              </a:rPr>
              <a:t>i</a:t>
            </a:r>
            <a:r>
              <a:rPr sz="1200" spc="-5" dirty="0">
                <a:solidFill>
                  <a:srgbClr val="404143"/>
                </a:solidFill>
                <a:latin typeface="Arial"/>
                <a:cs typeface="Arial"/>
                <a:hlinkClick r:id="rId2"/>
              </a:rPr>
              <a:t>ct</a:t>
            </a:r>
            <a:r>
              <a:rPr sz="1200" dirty="0">
                <a:solidFill>
                  <a:srgbClr val="404143"/>
                </a:solidFill>
                <a:latin typeface="Arial"/>
                <a:cs typeface="Arial"/>
                <a:hlinkClick r:id="rId2"/>
              </a:rPr>
              <a:t>rade</a:t>
            </a:r>
            <a:r>
              <a:rPr sz="1200" spc="-5" dirty="0">
                <a:solidFill>
                  <a:srgbClr val="404143"/>
                </a:solidFill>
                <a:latin typeface="Arial"/>
                <a:cs typeface="Arial"/>
                <a:hlinkClick r:id="rId2"/>
              </a:rPr>
              <a:t>.</a:t>
            </a:r>
            <a:r>
              <a:rPr sz="1200" dirty="0">
                <a:solidFill>
                  <a:srgbClr val="404143"/>
                </a:solidFill>
                <a:latin typeface="Arial"/>
                <a:cs typeface="Arial"/>
                <a:hlinkClick r:id="rId2"/>
              </a:rPr>
              <a:t>org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191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404143"/>
                </a:solidFill>
                <a:latin typeface="Arial"/>
                <a:cs typeface="Arial"/>
              </a:rPr>
              <a:pPr marL="81915">
                <a:lnSpc>
                  <a:spcPct val="100000"/>
                </a:lnSpc>
              </a:pPr>
              <a:t>8</a:t>
            </a:fld>
            <a:endParaRPr lang="en-US" sz="800">
              <a:latin typeface="Arial"/>
              <a:cs typeface="Arial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 smtClean="0"/>
              <a:t>.</a:t>
            </a:r>
            <a:endParaRPr lang="en-US"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48590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4000" b="1" dirty="0" smtClean="0"/>
              <a:t>Much to Gain </a:t>
            </a:r>
            <a:r>
              <a:rPr lang="en-US" sz="3100" b="1" dirty="0" smtClean="0">
                <a:solidFill>
                  <a:srgbClr val="C00000"/>
                </a:solidFill>
              </a:rPr>
              <a:t>- 2015 TPP Trade and Duties to U.S.</a:t>
            </a: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TOTAL TPP Exports to U.S. = $836.6 billion          </a:t>
            </a:r>
            <a:r>
              <a:rPr lang="en-US" sz="2000" dirty="0" smtClean="0"/>
              <a:t>     </a:t>
            </a:r>
            <a:r>
              <a:rPr lang="en-US" sz="2000" dirty="0" smtClean="0"/>
              <a:t>TOTAL TPP Duties to U.S. = $6.0 billion</a:t>
            </a:r>
            <a:br>
              <a:rPr lang="en-US" sz="2000" dirty="0" smtClean="0"/>
            </a:br>
            <a:r>
              <a:rPr lang="en-US" sz="2000" dirty="0" smtClean="0"/>
              <a:t>Vietnam Exports 4% to U.S. = $37.4 billion     </a:t>
            </a:r>
            <a:r>
              <a:rPr lang="en-US" sz="2000" dirty="0" smtClean="0"/>
              <a:t>         Vietnam </a:t>
            </a:r>
            <a:r>
              <a:rPr lang="en-US" sz="2000" dirty="0" smtClean="0"/>
              <a:t>47% of duties to U.S. = $2.8 billion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" dirty="0" smtClean="0"/>
              <a:t>.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191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404143"/>
                </a:solidFill>
                <a:latin typeface="Arial"/>
                <a:cs typeface="Arial"/>
              </a:rPr>
              <a:pPr marL="81915">
                <a:lnSpc>
                  <a:spcPct val="100000"/>
                </a:lnSpc>
              </a:pPr>
              <a:t>9</a:t>
            </a:fld>
            <a:endParaRPr lang="en-US" sz="800">
              <a:latin typeface="Arial"/>
              <a:cs typeface="Arial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978771"/>
              </p:ext>
            </p:extLst>
          </p:nvPr>
        </p:nvGraphicFramePr>
        <p:xfrm>
          <a:off x="457200" y="1428750"/>
          <a:ext cx="822960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3886201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  Vietnam is the #1 TPP duty payer to the U.S. at average duty rate of 7.5%. 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  Globally, only China pays more in duties - $14.3 billion at 3.0% average duty rate.  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</TotalTime>
  <Words>980</Words>
  <Application>Microsoft Office PowerPoint</Application>
  <PresentationFormat>On-screen Show (16:9)</PresentationFormat>
  <Paragraphs>208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Other agreements:</vt:lpstr>
      <vt:lpstr>PowerPoint Presentation</vt:lpstr>
      <vt:lpstr>PowerPoint Presentation</vt:lpstr>
      <vt:lpstr>        US – VN 2015 – Trade and Investment               Trade:</vt:lpstr>
      <vt:lpstr>Selected Provisions of Interest</vt:lpstr>
      <vt:lpstr>Why such large gains - Vietnam</vt:lpstr>
      <vt:lpstr>  Much to Gain - 2015 TPP Trade and Duties to U.S.   TOTAL TPP Exports to U.S. = $836.6 billion               TOTAL TPP Duties to U.S. = $6.0 billion Vietnam Exports 4% to U.S. = $37.4 billion              Vietnam 47% of duties to U.S. = $2.8 billion   </vt:lpstr>
      <vt:lpstr>Textiles Apparel - Vietnam’s largest export to US</vt:lpstr>
      <vt:lpstr>Footwear – tariffs agreement</vt:lpstr>
      <vt:lpstr>PowerPoint Presentation</vt:lpstr>
      <vt:lpstr>Retail - One of Vietnam’s largest growth areas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Le</dc:creator>
  <cp:lastModifiedBy>tung.tran</cp:lastModifiedBy>
  <cp:revision>136</cp:revision>
  <dcterms:created xsi:type="dcterms:W3CDTF">2015-11-09T09:15:11Z</dcterms:created>
  <dcterms:modified xsi:type="dcterms:W3CDTF">2016-04-07T08:52:31Z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2013-07-10T00:00:00Z</vt:filetime>
  </property>
  <property fmtid="{D5CDD505-2E9C-101B-9397-08002B2CF9AE}" pid="3" name="LastSaved">
    <vt:filetime>2015-11-09T00:00:00Z</vt:filetime>
  </property>
</Properties>
</file>